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9"/>
  </p:notesMasterIdLst>
  <p:sldIdLst>
    <p:sldId id="256" r:id="rId2"/>
    <p:sldId id="297" r:id="rId3"/>
    <p:sldId id="258" r:id="rId4"/>
    <p:sldId id="323" r:id="rId5"/>
    <p:sldId id="296" r:id="rId6"/>
    <p:sldId id="325" r:id="rId7"/>
    <p:sldId id="261" r:id="rId8"/>
    <p:sldId id="262" r:id="rId9"/>
    <p:sldId id="326" r:id="rId10"/>
    <p:sldId id="298" r:id="rId11"/>
    <p:sldId id="319" r:id="rId12"/>
    <p:sldId id="309" r:id="rId13"/>
    <p:sldId id="310" r:id="rId14"/>
    <p:sldId id="303" r:id="rId15"/>
    <p:sldId id="306" r:id="rId16"/>
    <p:sldId id="304" r:id="rId17"/>
    <p:sldId id="314" r:id="rId18"/>
    <p:sldId id="311" r:id="rId19"/>
    <p:sldId id="313" r:id="rId20"/>
    <p:sldId id="305" r:id="rId21"/>
    <p:sldId id="308" r:id="rId22"/>
    <p:sldId id="315" r:id="rId23"/>
    <p:sldId id="307" r:id="rId24"/>
    <p:sldId id="317" r:id="rId25"/>
    <p:sldId id="320" r:id="rId26"/>
    <p:sldId id="321" r:id="rId27"/>
    <p:sldId id="322" r:id="rId28"/>
    <p:sldId id="318" r:id="rId29"/>
    <p:sldId id="264" r:id="rId30"/>
    <p:sldId id="324" r:id="rId31"/>
    <p:sldId id="299" r:id="rId32"/>
    <p:sldId id="263" r:id="rId33"/>
    <p:sldId id="300" r:id="rId34"/>
    <p:sldId id="301" r:id="rId35"/>
    <p:sldId id="302" r:id="rId36"/>
    <p:sldId id="266" r:id="rId37"/>
    <p:sldId id="275" r:id="rId38"/>
  </p:sldIdLst>
  <p:sldSz cx="9144000" cy="5143500" type="screen16x9"/>
  <p:notesSz cx="6858000" cy="9144000"/>
  <p:embeddedFontLst>
    <p:embeddedFont>
      <p:font typeface="Dosis" pitchFamily="2" charset="0"/>
      <p:regular r:id="rId40"/>
      <p:bold r:id="rId41"/>
    </p:embeddedFont>
    <p:embeddedFont>
      <p:font typeface="Open Sans" panose="020B0606030504020204" pitchFamily="34" charset="0"/>
      <p:regular r:id="rId42"/>
      <p:bold r:id="rId43"/>
      <p:italic r:id="rId44"/>
      <p:boldItalic r:id="rId45"/>
    </p:embeddedFont>
    <p:embeddedFont>
      <p:font typeface="Sora"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B514E6-740D-4BA6-B508-1CF251EF9C9B}">
  <a:tblStyle styleId="{51B514E6-740D-4BA6-B508-1CF251EF9C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C51F6ED-1C86-4898-8E90-C697A43227F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447" autoAdjust="0"/>
  </p:normalViewPr>
  <p:slideViewPr>
    <p:cSldViewPr snapToGrid="0">
      <p:cViewPr>
        <p:scale>
          <a:sx n="75" d="100"/>
          <a:sy n="75" d="100"/>
        </p:scale>
        <p:origin x="1020" y="1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034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997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920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15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165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623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451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989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731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004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997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66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610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584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963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326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420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362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5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070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422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493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977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748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597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925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61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163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37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 name="Google Shape;13;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8" name="Google Shape;18;p2"/>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2"/>
        <p:cNvGrpSpPr/>
        <p:nvPr/>
      </p:nvGrpSpPr>
      <p:grpSpPr>
        <a:xfrm>
          <a:off x="0" y="0"/>
          <a:ext cx="0" cy="0"/>
          <a:chOff x="0" y="0"/>
          <a:chExt cx="0" cy="0"/>
        </a:xfrm>
      </p:grpSpPr>
      <p:sp>
        <p:nvSpPr>
          <p:cNvPr id="123" name="Google Shape;123;p13"/>
          <p:cNvSpPr txBox="1">
            <a:spLocks noGrp="1"/>
          </p:cNvSpPr>
          <p:nvPr>
            <p:ph type="title" hasCustomPrompt="1"/>
          </p:nvPr>
        </p:nvSpPr>
        <p:spPr>
          <a:xfrm>
            <a:off x="720000"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2" hasCustomPrompt="1"/>
          </p:nvPr>
        </p:nvSpPr>
        <p:spPr>
          <a:xfrm>
            <a:off x="720000"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3" hasCustomPrompt="1"/>
          </p:nvPr>
        </p:nvSpPr>
        <p:spPr>
          <a:xfrm>
            <a:off x="2709178"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4" hasCustomPrompt="1"/>
          </p:nvPr>
        </p:nvSpPr>
        <p:spPr>
          <a:xfrm>
            <a:off x="2709178"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5" hasCustomPrompt="1"/>
          </p:nvPr>
        </p:nvSpPr>
        <p:spPr>
          <a:xfrm>
            <a:off x="4698355"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6" hasCustomPrompt="1"/>
          </p:nvPr>
        </p:nvSpPr>
        <p:spPr>
          <a:xfrm>
            <a:off x="4698355"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7"/>
          </p:nvPr>
        </p:nvSpPr>
        <p:spPr>
          <a:xfrm>
            <a:off x="2709178"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2" name="Google Shape;132;p13"/>
          <p:cNvSpPr txBox="1">
            <a:spLocks noGrp="1"/>
          </p:cNvSpPr>
          <p:nvPr>
            <p:ph type="subTitle" idx="9"/>
          </p:nvPr>
        </p:nvSpPr>
        <p:spPr>
          <a:xfrm>
            <a:off x="720000"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3" name="Google Shape;133;p13"/>
          <p:cNvSpPr txBox="1">
            <a:spLocks noGrp="1"/>
          </p:cNvSpPr>
          <p:nvPr>
            <p:ph type="subTitle" idx="13"/>
          </p:nvPr>
        </p:nvSpPr>
        <p:spPr>
          <a:xfrm>
            <a:off x="2709178"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4" name="Google Shape;134;p13"/>
          <p:cNvSpPr txBox="1">
            <a:spLocks noGrp="1"/>
          </p:cNvSpPr>
          <p:nvPr>
            <p:ph type="subTitle" idx="14"/>
          </p:nvPr>
        </p:nvSpPr>
        <p:spPr>
          <a:xfrm>
            <a:off x="4698355"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5" name="Google Shape;135;p13"/>
          <p:cNvGrpSpPr/>
          <p:nvPr/>
        </p:nvGrpSpPr>
        <p:grpSpPr>
          <a:xfrm>
            <a:off x="518850" y="392550"/>
            <a:ext cx="8106300" cy="4358400"/>
            <a:chOff x="518850" y="392550"/>
            <a:chExt cx="8106300" cy="4358400"/>
          </a:xfrm>
        </p:grpSpPr>
        <p:grpSp>
          <p:nvGrpSpPr>
            <p:cNvPr id="136" name="Google Shape;136;p13"/>
            <p:cNvGrpSpPr/>
            <p:nvPr/>
          </p:nvGrpSpPr>
          <p:grpSpPr>
            <a:xfrm>
              <a:off x="518850" y="392550"/>
              <a:ext cx="8106300" cy="396000"/>
              <a:chOff x="518850" y="385283"/>
              <a:chExt cx="8106300" cy="396000"/>
            </a:xfrm>
          </p:grpSpPr>
          <p:cxnSp>
            <p:nvCxnSpPr>
              <p:cNvPr id="137" name="Google Shape;137;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9" name="Google Shape;139;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0" name="Google Shape;140;p13"/>
            <p:cNvGrpSpPr/>
            <p:nvPr/>
          </p:nvGrpSpPr>
          <p:grpSpPr>
            <a:xfrm rot="10800000">
              <a:off x="518850" y="4354950"/>
              <a:ext cx="8106300" cy="396000"/>
              <a:chOff x="518850" y="385283"/>
              <a:chExt cx="8106300" cy="396000"/>
            </a:xfrm>
          </p:grpSpPr>
          <p:cxnSp>
            <p:nvCxnSpPr>
              <p:cNvPr id="141" name="Google Shape;141;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43" name="Google Shape;143;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44" name="Google Shape;144;p13"/>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901850"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5"/>
          <p:cNvSpPr txBox="1">
            <a:spLocks noGrp="1"/>
          </p:cNvSpPr>
          <p:nvPr>
            <p:ph type="subTitle" idx="2"/>
          </p:nvPr>
        </p:nvSpPr>
        <p:spPr>
          <a:xfrm>
            <a:off x="3473632"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5"/>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5"/>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2" name="Google Shape;162;p15"/>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3" name="Google Shape;163;p15"/>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68" name="Google Shape;168;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2" name="Google Shape;172;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73" name="Google Shape;173;p1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4"/>
        <p:cNvGrpSpPr/>
        <p:nvPr/>
      </p:nvGrpSpPr>
      <p:grpSpPr>
        <a:xfrm>
          <a:off x="0" y="0"/>
          <a:ext cx="0" cy="0"/>
          <a:chOff x="0" y="0"/>
          <a:chExt cx="0" cy="0"/>
        </a:xfrm>
      </p:grpSpPr>
      <p:sp>
        <p:nvSpPr>
          <p:cNvPr id="175" name="Google Shape;175;p16"/>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2"/>
          </p:nvPr>
        </p:nvSpPr>
        <p:spPr>
          <a:xfrm>
            <a:off x="5614906"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3"/>
          </p:nvPr>
        </p:nvSpPr>
        <p:spPr>
          <a:xfrm>
            <a:off x="2321754"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6"/>
          <p:cNvSpPr txBox="1">
            <a:spLocks noGrp="1"/>
          </p:cNvSpPr>
          <p:nvPr>
            <p:ph type="subTitle" idx="4"/>
          </p:nvPr>
        </p:nvSpPr>
        <p:spPr>
          <a:xfrm>
            <a:off x="5614906"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6"/>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6"/>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6"/>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6"/>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87" name="Google Shape;187;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91" name="Google Shape;191;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92" name="Google Shape;192;p1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3"/>
        <p:cNvGrpSpPr/>
        <p:nvPr/>
      </p:nvGrpSpPr>
      <p:grpSpPr>
        <a:xfrm>
          <a:off x="0" y="0"/>
          <a:ext cx="0" cy="0"/>
          <a:chOff x="0" y="0"/>
          <a:chExt cx="0" cy="0"/>
        </a:xfrm>
      </p:grpSpPr>
      <p:sp>
        <p:nvSpPr>
          <p:cNvPr id="194" name="Google Shape;194;p17"/>
          <p:cNvSpPr txBox="1">
            <a:spLocks noGrp="1"/>
          </p:cNvSpPr>
          <p:nvPr>
            <p:ph type="subTitle" idx="1"/>
          </p:nvPr>
        </p:nvSpPr>
        <p:spPr>
          <a:xfrm>
            <a:off x="720000" y="1710171"/>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7"/>
          <p:cNvSpPr txBox="1">
            <a:spLocks noGrp="1"/>
          </p:cNvSpPr>
          <p:nvPr>
            <p:ph type="subTitle" idx="2"/>
          </p:nvPr>
        </p:nvSpPr>
        <p:spPr>
          <a:xfrm>
            <a:off x="3490950"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7"/>
          <p:cNvSpPr txBox="1">
            <a:spLocks noGrp="1"/>
          </p:cNvSpPr>
          <p:nvPr>
            <p:ph type="subTitle" idx="3"/>
          </p:nvPr>
        </p:nvSpPr>
        <p:spPr>
          <a:xfrm>
            <a:off x="720000" y="3498800"/>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7"/>
          <p:cNvSpPr txBox="1">
            <a:spLocks noGrp="1"/>
          </p:cNvSpPr>
          <p:nvPr>
            <p:ph type="subTitle" idx="4"/>
          </p:nvPr>
        </p:nvSpPr>
        <p:spPr>
          <a:xfrm>
            <a:off x="3490950"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5"/>
          </p:nvPr>
        </p:nvSpPr>
        <p:spPr>
          <a:xfrm>
            <a:off x="6268669"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6"/>
          </p:nvPr>
        </p:nvSpPr>
        <p:spPr>
          <a:xfrm>
            <a:off x="6268669"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7"/>
          </p:nvPr>
        </p:nvSpPr>
        <p:spPr>
          <a:xfrm>
            <a:off x="72000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1" name="Google Shape;201;p17"/>
          <p:cNvSpPr txBox="1">
            <a:spLocks noGrp="1"/>
          </p:cNvSpPr>
          <p:nvPr>
            <p:ph type="subTitle" idx="8"/>
          </p:nvPr>
        </p:nvSpPr>
        <p:spPr>
          <a:xfrm>
            <a:off x="349095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17"/>
          <p:cNvSpPr txBox="1">
            <a:spLocks noGrp="1"/>
          </p:cNvSpPr>
          <p:nvPr>
            <p:ph type="subTitle" idx="9"/>
          </p:nvPr>
        </p:nvSpPr>
        <p:spPr>
          <a:xfrm>
            <a:off x="6268669"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3" name="Google Shape;203;p17"/>
          <p:cNvSpPr txBox="1">
            <a:spLocks noGrp="1"/>
          </p:cNvSpPr>
          <p:nvPr>
            <p:ph type="subTitle" idx="13"/>
          </p:nvPr>
        </p:nvSpPr>
        <p:spPr>
          <a:xfrm>
            <a:off x="72000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4" name="Google Shape;204;p17"/>
          <p:cNvSpPr txBox="1">
            <a:spLocks noGrp="1"/>
          </p:cNvSpPr>
          <p:nvPr>
            <p:ph type="subTitle" idx="14"/>
          </p:nvPr>
        </p:nvSpPr>
        <p:spPr>
          <a:xfrm>
            <a:off x="349095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5" name="Google Shape;205;p17"/>
          <p:cNvSpPr txBox="1">
            <a:spLocks noGrp="1"/>
          </p:cNvSpPr>
          <p:nvPr>
            <p:ph type="subTitle" idx="15"/>
          </p:nvPr>
        </p:nvSpPr>
        <p:spPr>
          <a:xfrm>
            <a:off x="6268669"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6" name="Google Shape;206;p17"/>
          <p:cNvGrpSpPr/>
          <p:nvPr/>
        </p:nvGrpSpPr>
        <p:grpSpPr>
          <a:xfrm>
            <a:off x="518850" y="392550"/>
            <a:ext cx="8106300" cy="4358400"/>
            <a:chOff x="518850" y="392550"/>
            <a:chExt cx="8106300" cy="4358400"/>
          </a:xfrm>
        </p:grpSpPr>
        <p:grpSp>
          <p:nvGrpSpPr>
            <p:cNvPr id="207" name="Google Shape;207;p17"/>
            <p:cNvGrpSpPr/>
            <p:nvPr/>
          </p:nvGrpSpPr>
          <p:grpSpPr>
            <a:xfrm>
              <a:off x="518850" y="392550"/>
              <a:ext cx="8106300" cy="396000"/>
              <a:chOff x="518850" y="385283"/>
              <a:chExt cx="8106300" cy="396000"/>
            </a:xfrm>
          </p:grpSpPr>
          <p:cxnSp>
            <p:nvCxnSpPr>
              <p:cNvPr id="208" name="Google Shape;208;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0" name="Google Shape;210;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11" name="Google Shape;211;p17"/>
            <p:cNvGrpSpPr/>
            <p:nvPr/>
          </p:nvGrpSpPr>
          <p:grpSpPr>
            <a:xfrm rot="10800000">
              <a:off x="518850" y="4354950"/>
              <a:ext cx="8106300" cy="396000"/>
              <a:chOff x="518850" y="385283"/>
              <a:chExt cx="8106300" cy="396000"/>
            </a:xfrm>
          </p:grpSpPr>
          <p:cxnSp>
            <p:nvCxnSpPr>
              <p:cNvPr id="212" name="Google Shape;212;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4" name="Google Shape;214;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215" name="Google Shape;215;p17"/>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18"/>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p:nvPr/>
        </p:nvSpPr>
        <p:spPr>
          <a:xfrm>
            <a:off x="3982500" y="3611950"/>
            <a:ext cx="4448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4" name="Google Shape;224;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8" name="Google Shape;228;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4" name="Google Shape;234;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8" name="Google Shape;238;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1910411" y="3196997"/>
              <a:ext cx="46022" cy="46081"/>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7101050" y="2622025"/>
                <a:ext cx="349775" cy="229850"/>
              </a:xfrm>
              <a:custGeom>
                <a:avLst/>
                <a:gdLst/>
                <a:ahLst/>
                <a:cxnLst/>
                <a:rect l="l" t="t" r="r" b="b"/>
                <a:pathLst>
                  <a:path w="13991" h="9194" extrusionOk="0">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7448000" y="2694150"/>
                <a:ext cx="2825" cy="76100"/>
              </a:xfrm>
              <a:custGeom>
                <a:avLst/>
                <a:gdLst/>
                <a:ahLst/>
                <a:cxnLst/>
                <a:rect l="l" t="t" r="r" b="b"/>
                <a:pathLst>
                  <a:path w="113" h="3044" extrusionOk="0">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19"/>
            <p:cNvSpPr/>
            <p:nvPr/>
          </p:nvSpPr>
          <p:spPr>
            <a:xfrm>
              <a:off x="1925692" y="2196479"/>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344335" y="3571324"/>
                <a:ext cx="36238" cy="35522"/>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8251948" y="3571324"/>
                <a:ext cx="36318" cy="35522"/>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8376830" y="3208544"/>
                <a:ext cx="53999" cy="54796"/>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003284" y="3902326"/>
                <a:ext cx="295642" cy="127193"/>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6998107" y="3897627"/>
                <a:ext cx="305996" cy="136273"/>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6969355" y="3873495"/>
                <a:ext cx="48106" cy="48106"/>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282596" y="3887114"/>
                <a:ext cx="591125" cy="551940"/>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7277420" y="3882176"/>
                <a:ext cx="589692" cy="561099"/>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7236801" y="3869592"/>
                <a:ext cx="627364" cy="551781"/>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250102" y="3865769"/>
                <a:ext cx="588895" cy="561258"/>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643863" y="3925423"/>
                <a:ext cx="134600" cy="135078"/>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7895061" y="4209673"/>
                <a:ext cx="304483"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7890681" y="4205293"/>
                <a:ext cx="314040" cy="48106"/>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895061" y="4136560"/>
                <a:ext cx="175219" cy="25885"/>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7890681" y="4132100"/>
                <a:ext cx="184060"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895061" y="4064163"/>
                <a:ext cx="175219"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890681" y="4059703"/>
                <a:ext cx="184060"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475415" y="3969546"/>
                <a:ext cx="156025" cy="115326"/>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7471035" y="3964369"/>
                <a:ext cx="164786" cy="125680"/>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7437744" y="4085587"/>
                <a:ext cx="231369" cy="192900"/>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7433283" y="4080411"/>
                <a:ext cx="240209" cy="202537"/>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532361" y="4141737"/>
                <a:ext cx="42132" cy="80601"/>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527901" y="4137277"/>
                <a:ext cx="51769" cy="89521"/>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17" name="Google Shape;517;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21" name="Google Shape;521;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8233235" y="2755955"/>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5475412" y="3604065"/>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8311913" y="3834088"/>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8015063" y="1953753"/>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8015063" y="2047230"/>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8044097" y="2018709"/>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950107" y="2018709"/>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972309" y="2041936"/>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969121" y="2039032"/>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8038859" y="1975898"/>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8035159" y="1972653"/>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7972309" y="1975898"/>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969121" y="1972653"/>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8038859" y="2041936"/>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8035159" y="2039032"/>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355158" y="2208282"/>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739149" y="2773380"/>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6637773" y="1860275"/>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622459" y="2287528"/>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6619783" y="2282746"/>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175621" y="2313943"/>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6172490" y="2310755"/>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6359445" y="2342407"/>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356257" y="2338764"/>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6631966" y="2285421"/>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6629290" y="2280127"/>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338003" y="2218302"/>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334359" y="2214658"/>
              <a:ext cx="88241"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7468997" y="2075239"/>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465297" y="2072051"/>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7587296" y="2272214"/>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7583596" y="2269026"/>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6112258" y="2077573"/>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6086412"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6083224" y="2047742"/>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314016"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310315" y="2047742"/>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6194635" y="2159722"/>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191504" y="2156022"/>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49223" y="2065163"/>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446035" y="2062032"/>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930332" y="1988081"/>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927144" y="1984893"/>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987888" y="2066757"/>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7051250" y="2066757"/>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7114100" y="2066757"/>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5743641" y="2204582"/>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5740453" y="2201451"/>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5914201" y="2279045"/>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5854027" y="2279045"/>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794878" y="2279045"/>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7974415" y="2277337"/>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7970715" y="2274035"/>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7946406" y="2402126"/>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42706" y="2398938"/>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7741005" y="2150215"/>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737817" y="2147027"/>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7784272" y="2170538"/>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902835" y="3774116"/>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894162" y="2528850"/>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5890974" y="2525662"/>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5995041" y="2636047"/>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91341" y="2632916"/>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933520" y="2560559"/>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6930332" y="2556859"/>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5893081" y="3731363"/>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5889950" y="3727662"/>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6431802" y="4215089"/>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6428614" y="4211958"/>
              <a:ext cx="1044666"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6691628" y="4215089"/>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6687927" y="4211958"/>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160554" y="2782355"/>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7157423" y="2779167"/>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7228186" y="2854200"/>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7592078"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7624243" y="2824084"/>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7653334"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7471104" y="2903842"/>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7471104" y="2947677"/>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7471104" y="2991456"/>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7453171" y="3091309"/>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7231374" y="3221734"/>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7231374" y="3178411"/>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7231374" y="3134575"/>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17761" y="3341114"/>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7245607" y="3341114"/>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7245607" y="3390756"/>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7337490" y="2894335"/>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7333790" y="2890065"/>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7250389" y="2883404"/>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7249819" y="2879875"/>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7464272" y="3113853"/>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7461084" y="3111177"/>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7495925" y="3135657"/>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7492224" y="3132469"/>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7504920" y="3149434"/>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7501219" y="3146246"/>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7526553" y="3166797"/>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7523422" y="3163097"/>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7495412" y="3128939"/>
              <a:ext cx="49188" cy="55905"/>
            </a:xfrm>
            <a:custGeom>
              <a:avLst/>
              <a:gdLst/>
              <a:ahLst/>
              <a:cxnLst/>
              <a:rect l="l" t="t" r="r" b="b"/>
              <a:pathLst>
                <a:path w="864" h="982" extrusionOk="0">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7493818" y="3127231"/>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7482205" y="3116130"/>
              <a:ext cx="19072" cy="18502"/>
            </a:xfrm>
            <a:custGeom>
              <a:avLst/>
              <a:gdLst/>
              <a:ahLst/>
              <a:cxnLst/>
              <a:rect l="l" t="t" r="r" b="b"/>
              <a:pathLst>
                <a:path w="335" h="325" extrusionOk="0">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7481123" y="3114536"/>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487499" y="3121937"/>
              <a:ext cx="18502" cy="18218"/>
            </a:xfrm>
            <a:custGeom>
              <a:avLst/>
              <a:gdLst/>
              <a:ahLst/>
              <a:cxnLst/>
              <a:rect l="l" t="t" r="r" b="b"/>
              <a:pathLst>
                <a:path w="325" h="320" extrusionOk="0">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7485905" y="3120115"/>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6932439" y="3332119"/>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6929251" y="3328419"/>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6626671" y="3327906"/>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6623483" y="3324718"/>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6695328" y="3411877"/>
              <a:ext cx="136290" cy="100937"/>
            </a:xfrm>
            <a:custGeom>
              <a:avLst/>
              <a:gdLst/>
              <a:ahLst/>
              <a:cxnLst/>
              <a:rect l="l" t="t" r="r" b="b"/>
              <a:pathLst>
                <a:path w="2394" h="1773" extrusionOk="0">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6692140" y="3408689"/>
              <a:ext cx="142667" cy="107768"/>
            </a:xfrm>
            <a:custGeom>
              <a:avLst/>
              <a:gdLst/>
              <a:ahLst/>
              <a:cxnLst/>
              <a:rect l="l" t="t" r="r" b="b"/>
              <a:pathLst>
                <a:path w="2506" h="1893" extrusionOk="0">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6695328" y="3425597"/>
              <a:ext cx="136290" cy="37232"/>
            </a:xfrm>
            <a:custGeom>
              <a:avLst/>
              <a:gdLst/>
              <a:ahLst/>
              <a:cxnLst/>
              <a:rect l="l" t="t" r="r" b="b"/>
              <a:pathLst>
                <a:path w="2394" h="654" extrusionOk="0">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6693734" y="3422409"/>
              <a:ext cx="139479" cy="43381"/>
            </a:xfrm>
            <a:custGeom>
              <a:avLst/>
              <a:gdLst/>
              <a:ahLst/>
              <a:cxnLst/>
              <a:rect l="l" t="t" r="r" b="b"/>
              <a:pathLst>
                <a:path w="2450" h="762" extrusionOk="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6732275" y="3079126"/>
              <a:ext cx="373973" cy="201817"/>
            </a:xfrm>
            <a:custGeom>
              <a:avLst/>
              <a:gdLst/>
              <a:ahLst/>
              <a:cxnLst/>
              <a:rect l="l" t="t" r="r" b="b"/>
              <a:pathLst>
                <a:path w="6569" h="3545" extrusionOk="0">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6732275" y="3083908"/>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6728575" y="3080720"/>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6793531" y="3145164"/>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6942971" y="3145164"/>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6793531" y="3208526"/>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6893328" y="3175280"/>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6793531" y="3175280"/>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6931926" y="3208526"/>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6732275" y="2787650"/>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6728575" y="2783949"/>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6997395"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7035424"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7073452" y="2799263"/>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6833154" y="2829891"/>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6829966" y="2826703"/>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6851656" y="2848393"/>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6848468" y="2845205"/>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6915018" y="2877939"/>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6909724" y="2906973"/>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6906536" y="2903842"/>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6131273" y="2776548"/>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6127572" y="2773360"/>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6317204" y="2829094"/>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6322441" y="2825678"/>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6370547" y="2912780"/>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6366846" y="2909649"/>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6386885" y="2864731"/>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6383697" y="2861031"/>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6246953" y="3037967"/>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6243765" y="3034779"/>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6246953" y="3133038"/>
              <a:ext cx="324843" cy="58638"/>
            </a:xfrm>
            <a:custGeom>
              <a:avLst/>
              <a:gdLst/>
              <a:ahLst/>
              <a:cxnLst/>
              <a:rect l="l" t="t" r="r" b="b"/>
              <a:pathLst>
                <a:path w="5706" h="1030" extrusionOk="0">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6243765" y="3129850"/>
              <a:ext cx="331731" cy="65526"/>
            </a:xfrm>
            <a:custGeom>
              <a:avLst/>
              <a:gdLst/>
              <a:ahLst/>
              <a:cxnLst/>
              <a:rect l="l" t="t" r="r" b="b"/>
              <a:pathLst>
                <a:path w="5827" h="1151" extrusionOk="0">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6362576" y="3211714"/>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6608682" y="2809681"/>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6608682" y="2809681"/>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6131273" y="3328419"/>
              <a:ext cx="460564" cy="268880"/>
            </a:xfrm>
            <a:custGeom>
              <a:avLst/>
              <a:gdLst/>
              <a:ahLst/>
              <a:cxnLst/>
              <a:rect l="l" t="t" r="r" b="b"/>
              <a:pathLst>
                <a:path w="8090" h="4723" extrusionOk="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6466643" y="3355346"/>
              <a:ext cx="71903" cy="201248"/>
            </a:xfrm>
            <a:custGeom>
              <a:avLst/>
              <a:gdLst/>
              <a:ahLst/>
              <a:cxnLst/>
              <a:rect l="l" t="t" r="r" b="b"/>
              <a:pathLst>
                <a:path w="1263" h="3535" extrusionOk="0">
                  <a:moveTo>
                    <a:pt x="0" y="1"/>
                  </a:moveTo>
                  <a:lnTo>
                    <a:pt x="0" y="3535"/>
                  </a:lnTo>
                  <a:lnTo>
                    <a:pt x="1262" y="353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6463455" y="3352158"/>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6365252" y="3443017"/>
              <a:ext cx="71846" cy="113575"/>
            </a:xfrm>
            <a:custGeom>
              <a:avLst/>
              <a:gdLst/>
              <a:ahLst/>
              <a:cxnLst/>
              <a:rect l="l" t="t" r="r" b="b"/>
              <a:pathLst>
                <a:path w="1262" h="1995" extrusionOk="0">
                  <a:moveTo>
                    <a:pt x="0" y="1"/>
                  </a:moveTo>
                  <a:lnTo>
                    <a:pt x="0" y="1995"/>
                  </a:lnTo>
                  <a:lnTo>
                    <a:pt x="1262" y="199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6362064" y="3439829"/>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61861" y="3355346"/>
              <a:ext cx="71390" cy="194416"/>
            </a:xfrm>
            <a:custGeom>
              <a:avLst/>
              <a:gdLst/>
              <a:ahLst/>
              <a:cxnLst/>
              <a:rect l="l" t="t" r="r" b="b"/>
              <a:pathLst>
                <a:path w="1254" h="3415" extrusionOk="0">
                  <a:moveTo>
                    <a:pt x="1" y="1"/>
                  </a:moveTo>
                  <a:lnTo>
                    <a:pt x="1" y="3414"/>
                  </a:lnTo>
                  <a:lnTo>
                    <a:pt x="1253" y="3414"/>
                  </a:lnTo>
                  <a:lnTo>
                    <a:pt x="12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6458161" y="3352158"/>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6359958" y="3443017"/>
              <a:ext cx="71903" cy="106744"/>
            </a:xfrm>
            <a:custGeom>
              <a:avLst/>
              <a:gdLst/>
              <a:ahLst/>
              <a:cxnLst/>
              <a:rect l="l" t="t" r="r" b="b"/>
              <a:pathLst>
                <a:path w="1263" h="1875" extrusionOk="0">
                  <a:moveTo>
                    <a:pt x="1" y="1"/>
                  </a:moveTo>
                  <a:lnTo>
                    <a:pt x="1" y="1874"/>
                  </a:lnTo>
                  <a:lnTo>
                    <a:pt x="1262" y="1874"/>
                  </a:lnTo>
                  <a:lnTo>
                    <a:pt x="1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6356770" y="3439829"/>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263292" y="3494765"/>
              <a:ext cx="71903" cy="62395"/>
            </a:xfrm>
            <a:custGeom>
              <a:avLst/>
              <a:gdLst/>
              <a:ahLst/>
              <a:cxnLst/>
              <a:rect l="l" t="t" r="r" b="b"/>
              <a:pathLst>
                <a:path w="1263" h="1096" extrusionOk="0">
                  <a:moveTo>
                    <a:pt x="1" y="1"/>
                  </a:moveTo>
                  <a:lnTo>
                    <a:pt x="1" y="1095"/>
                  </a:lnTo>
                  <a:lnTo>
                    <a:pt x="1263" y="109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6260161" y="3491577"/>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6258054" y="3494765"/>
              <a:ext cx="71846" cy="58182"/>
            </a:xfrm>
            <a:custGeom>
              <a:avLst/>
              <a:gdLst/>
              <a:ahLst/>
              <a:cxnLst/>
              <a:rect l="l" t="t" r="r" b="b"/>
              <a:pathLst>
                <a:path w="1262" h="1022" extrusionOk="0">
                  <a:moveTo>
                    <a:pt x="0" y="1"/>
                  </a:moveTo>
                  <a:lnTo>
                    <a:pt x="0" y="1021"/>
                  </a:lnTo>
                  <a:lnTo>
                    <a:pt x="1262" y="1021"/>
                  </a:lnTo>
                  <a:lnTo>
                    <a:pt x="1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6254866" y="3491577"/>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6166113" y="3528069"/>
              <a:ext cx="71903" cy="29091"/>
            </a:xfrm>
            <a:custGeom>
              <a:avLst/>
              <a:gdLst/>
              <a:ahLst/>
              <a:cxnLst/>
              <a:rect l="l" t="t" r="r" b="b"/>
              <a:pathLst>
                <a:path w="1263" h="511" extrusionOk="0">
                  <a:moveTo>
                    <a:pt x="1" y="0"/>
                  </a:moveTo>
                  <a:lnTo>
                    <a:pt x="1" y="510"/>
                  </a:lnTo>
                  <a:lnTo>
                    <a:pt x="1263" y="510"/>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6162470" y="3524369"/>
              <a:ext cx="78734" cy="35923"/>
            </a:xfrm>
            <a:custGeom>
              <a:avLst/>
              <a:gdLst/>
              <a:ahLst/>
              <a:cxnLst/>
              <a:rect l="l" t="t" r="r" b="b"/>
              <a:pathLst>
                <a:path w="1383" h="631" extrusionOk="0">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6160876" y="3528069"/>
              <a:ext cx="71846" cy="26985"/>
            </a:xfrm>
            <a:custGeom>
              <a:avLst/>
              <a:gdLst/>
              <a:ahLst/>
              <a:cxnLst/>
              <a:rect l="l" t="t" r="r" b="b"/>
              <a:pathLst>
                <a:path w="1262" h="474" extrusionOk="0">
                  <a:moveTo>
                    <a:pt x="0" y="0"/>
                  </a:moveTo>
                  <a:lnTo>
                    <a:pt x="0" y="473"/>
                  </a:lnTo>
                  <a:lnTo>
                    <a:pt x="1262" y="473"/>
                  </a:lnTo>
                  <a:lnTo>
                    <a:pt x="1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6157176" y="3524369"/>
              <a:ext cx="78734" cy="34386"/>
            </a:xfrm>
            <a:custGeom>
              <a:avLst/>
              <a:gdLst/>
              <a:ahLst/>
              <a:cxnLst/>
              <a:rect l="l" t="t" r="r" b="b"/>
              <a:pathLst>
                <a:path w="1383" h="604" extrusionOk="0">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6176190" y="3382729"/>
              <a:ext cx="163731" cy="111184"/>
            </a:xfrm>
            <a:custGeom>
              <a:avLst/>
              <a:gdLst/>
              <a:ahLst/>
              <a:cxnLst/>
              <a:rect l="l" t="t" r="r" b="b"/>
              <a:pathLst>
                <a:path w="2876" h="1953" extrusionOk="0">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6297108" y="3363259"/>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7410929" y="3726638"/>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5696618" y="4217195"/>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130550" y="1678250"/>
            <a:ext cx="43002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7" name="Google Shape;27;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1" name="Google Shape;31;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672296"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2"/>
          </p:nvPr>
        </p:nvSpPr>
        <p:spPr>
          <a:xfrm>
            <a:off x="720000"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3"/>
          </p:nvPr>
        </p:nvSpPr>
        <p:spPr>
          <a:xfrm>
            <a:off x="720000"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8" name="Google Shape;48;p5"/>
          <p:cNvSpPr txBox="1">
            <a:spLocks noGrp="1"/>
          </p:cNvSpPr>
          <p:nvPr>
            <p:ph type="subTitle" idx="4"/>
          </p:nvPr>
        </p:nvSpPr>
        <p:spPr>
          <a:xfrm>
            <a:off x="3672293"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3" name="Google Shape;53;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7" name="Google Shape;57;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58" name="Google Shape;58;p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grpSp>
        <p:nvGrpSpPr>
          <p:cNvPr id="60" name="Google Shape;60;p6"/>
          <p:cNvGrpSpPr/>
          <p:nvPr/>
        </p:nvGrpSpPr>
        <p:grpSpPr>
          <a:xfrm>
            <a:off x="518850" y="392550"/>
            <a:ext cx="8106300" cy="4358400"/>
            <a:chOff x="518850" y="392550"/>
            <a:chExt cx="8106300" cy="4358400"/>
          </a:xfrm>
        </p:grpSpPr>
        <p:grpSp>
          <p:nvGrpSpPr>
            <p:cNvPr id="61" name="Google Shape;61;p6"/>
            <p:cNvGrpSpPr/>
            <p:nvPr/>
          </p:nvGrpSpPr>
          <p:grpSpPr>
            <a:xfrm>
              <a:off x="518850" y="392550"/>
              <a:ext cx="8106300" cy="396000"/>
              <a:chOff x="518850" y="385283"/>
              <a:chExt cx="8106300" cy="396000"/>
            </a:xfrm>
          </p:grpSpPr>
          <p:cxnSp>
            <p:nvCxnSpPr>
              <p:cNvPr id="62" name="Google Shape;62;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4" name="Google Shape;64;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65" name="Google Shape;65;p6"/>
            <p:cNvGrpSpPr/>
            <p:nvPr/>
          </p:nvGrpSpPr>
          <p:grpSpPr>
            <a:xfrm rot="10800000">
              <a:off x="518850" y="4354950"/>
              <a:ext cx="8106300" cy="396000"/>
              <a:chOff x="518850" y="385283"/>
              <a:chExt cx="8106300" cy="396000"/>
            </a:xfrm>
          </p:grpSpPr>
          <p:cxnSp>
            <p:nvCxnSpPr>
              <p:cNvPr id="66" name="Google Shape;66;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8" name="Google Shape;68;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69" name="Google Shape;69;p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2" name="Google Shape;72;p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7"/>
          <p:cNvSpPr>
            <a:spLocks noGrp="1"/>
          </p:cNvSpPr>
          <p:nvPr>
            <p:ph type="pic" idx="2"/>
          </p:nvPr>
        </p:nvSpPr>
        <p:spPr>
          <a:xfrm>
            <a:off x="5019725" y="965076"/>
            <a:ext cx="2203500" cy="3213300"/>
          </a:xfrm>
          <a:prstGeom prst="rect">
            <a:avLst/>
          </a:prstGeom>
          <a:noFill/>
          <a:ln w="19050" cap="flat" cmpd="sng">
            <a:solidFill>
              <a:schemeClr val="dk1"/>
            </a:solidFill>
            <a:prstDash val="solid"/>
            <a:round/>
            <a:headEnd type="none" w="sm" len="sm"/>
            <a:tailEnd type="none" w="sm" len="sm"/>
          </a:ln>
        </p:spPr>
      </p:sp>
      <p:grpSp>
        <p:nvGrpSpPr>
          <p:cNvPr id="74" name="Google Shape;74;p7"/>
          <p:cNvGrpSpPr/>
          <p:nvPr/>
        </p:nvGrpSpPr>
        <p:grpSpPr>
          <a:xfrm>
            <a:off x="518850" y="392550"/>
            <a:ext cx="8106300" cy="4358400"/>
            <a:chOff x="518850" y="392550"/>
            <a:chExt cx="8106300" cy="4358400"/>
          </a:xfrm>
        </p:grpSpPr>
        <p:grpSp>
          <p:nvGrpSpPr>
            <p:cNvPr id="75" name="Google Shape;75;p7"/>
            <p:cNvGrpSpPr/>
            <p:nvPr/>
          </p:nvGrpSpPr>
          <p:grpSpPr>
            <a:xfrm>
              <a:off x="518850" y="392550"/>
              <a:ext cx="8106300" cy="396000"/>
              <a:chOff x="518850" y="385283"/>
              <a:chExt cx="8106300" cy="396000"/>
            </a:xfrm>
          </p:grpSpPr>
          <p:cxnSp>
            <p:nvCxnSpPr>
              <p:cNvPr id="76" name="Google Shape;76;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78" name="Google Shape;78;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79" name="Google Shape;79;p7"/>
            <p:cNvGrpSpPr/>
            <p:nvPr/>
          </p:nvGrpSpPr>
          <p:grpSpPr>
            <a:xfrm rot="10800000">
              <a:off x="518850" y="4354950"/>
              <a:ext cx="8106300" cy="396000"/>
              <a:chOff x="518850" y="385283"/>
              <a:chExt cx="8106300" cy="396000"/>
            </a:xfrm>
          </p:grpSpPr>
          <p:cxnSp>
            <p:nvCxnSpPr>
              <p:cNvPr id="80" name="Google Shape;80;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2" name="Google Shape;82;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9" name="Google Shape;89;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93" name="Google Shape;93;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222639"/>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339439"/>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1" name="Google Shape;101;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5" name="Google Shape;105;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a:spLocks noGrp="1"/>
          </p:cNvSpPr>
          <p:nvPr>
            <p:ph type="pic" idx="2"/>
          </p:nvPr>
        </p:nvSpPr>
        <p:spPr>
          <a:xfrm>
            <a:off x="0" y="0"/>
            <a:ext cx="9144000" cy="5143500"/>
          </a:xfrm>
          <a:prstGeom prst="rect">
            <a:avLst/>
          </a:prstGeom>
          <a:noFill/>
          <a:ln>
            <a:noFill/>
          </a:ln>
        </p:spPr>
      </p:sp>
      <p:sp>
        <p:nvSpPr>
          <p:cNvPr id="108" name="Google Shape;10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txBox="1">
            <a:spLocks noGrp="1"/>
          </p:cNvSpPr>
          <p:nvPr>
            <p:ph type="title" hasCustomPrompt="1"/>
          </p:nvPr>
        </p:nvSpPr>
        <p:spPr>
          <a:xfrm>
            <a:off x="3110500" y="1782613"/>
            <a:ext cx="5320200" cy="932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2" name="Google Shape;112;p11"/>
          <p:cNvGrpSpPr/>
          <p:nvPr/>
        </p:nvGrpSpPr>
        <p:grpSpPr>
          <a:xfrm>
            <a:off x="518850" y="392550"/>
            <a:ext cx="8106300" cy="4358400"/>
            <a:chOff x="518850" y="392550"/>
            <a:chExt cx="8106300" cy="4358400"/>
          </a:xfrm>
        </p:grpSpPr>
        <p:grpSp>
          <p:nvGrpSpPr>
            <p:cNvPr id="113" name="Google Shape;113;p11"/>
            <p:cNvGrpSpPr/>
            <p:nvPr/>
          </p:nvGrpSpPr>
          <p:grpSpPr>
            <a:xfrm>
              <a:off x="518850" y="392550"/>
              <a:ext cx="8106300" cy="396000"/>
              <a:chOff x="518850" y="385283"/>
              <a:chExt cx="8106300" cy="396000"/>
            </a:xfrm>
          </p:grpSpPr>
          <p:cxnSp>
            <p:nvCxnSpPr>
              <p:cNvPr id="114" name="Google Shape;114;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16" name="Google Shape;116;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17" name="Google Shape;117;p11"/>
            <p:cNvGrpSpPr/>
            <p:nvPr/>
          </p:nvGrpSpPr>
          <p:grpSpPr>
            <a:xfrm rot="10800000">
              <a:off x="518850" y="4354950"/>
              <a:ext cx="8106300" cy="396000"/>
              <a:chOff x="518850" y="385283"/>
              <a:chExt cx="8106300" cy="396000"/>
            </a:xfrm>
          </p:grpSpPr>
          <p:cxnSp>
            <p:nvCxnSpPr>
              <p:cNvPr id="118" name="Google Shape;118;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20" name="Google Shape;120;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jpeg"/><Relationship Id="rId10"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 Id="rId4" Type="http://schemas.openxmlformats.org/officeDocument/2006/relationships/image" Target="../media/image24.pn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s://github.com/AmmarBaasir19/Portofolio/blob/main/Mini%20Project/Predict%20Clicked%20Ads%20Customer%20Classification%20by%20using%20Machine%20Learning/File%20Python/Predict%20Clicked%20Ads%20Customer%20Classification%20by%20using%20Machine%20Learning.ipynb"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mailto:ammarbaasir19@gmail.com"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hyperlink" Target="https://www.linkedin.com/in/ammar-baasir-973873234/"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latin typeface="Dosis"/>
                <a:ea typeface="Dosis"/>
                <a:cs typeface="Dosis"/>
                <a:sym typeface="Dosis"/>
              </a:rPr>
              <a:t>Predict Clicked Ads Customer Classification by using Machine Learning</a:t>
            </a:r>
            <a:endParaRPr sz="3600" b="0" dirty="0"/>
          </a:p>
        </p:txBody>
      </p:sp>
      <p:sp>
        <p:nvSpPr>
          <p:cNvPr id="711" name="Google Shape;711;p24"/>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Created By : Ammar Khaq Baasir</a:t>
            </a:r>
            <a:endParaRPr dirty="0"/>
          </a:p>
        </p:txBody>
      </p:sp>
      <p:grpSp>
        <p:nvGrpSpPr>
          <p:cNvPr id="712" name="Google Shape;712;p24"/>
          <p:cNvGrpSpPr/>
          <p:nvPr/>
        </p:nvGrpSpPr>
        <p:grpSpPr>
          <a:xfrm>
            <a:off x="5148240" y="1213448"/>
            <a:ext cx="3374953" cy="2676564"/>
            <a:chOff x="5148240" y="1213448"/>
            <a:chExt cx="3374953" cy="2676564"/>
          </a:xfrm>
        </p:grpSpPr>
        <p:grpSp>
          <p:nvGrpSpPr>
            <p:cNvPr id="713" name="Google Shape;713;p24"/>
            <p:cNvGrpSpPr/>
            <p:nvPr/>
          </p:nvGrpSpPr>
          <p:grpSpPr>
            <a:xfrm>
              <a:off x="8384122" y="2614871"/>
              <a:ext cx="139071" cy="139071"/>
              <a:chOff x="5448853" y="3419595"/>
              <a:chExt cx="78736" cy="78736"/>
            </a:xfrm>
          </p:grpSpPr>
          <p:sp>
            <p:nvSpPr>
              <p:cNvPr id="714" name="Google Shape;714;p24"/>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6756905" y="3331665"/>
              <a:ext cx="323574" cy="155533"/>
            </a:xfrm>
            <a:custGeom>
              <a:avLst/>
              <a:gdLst/>
              <a:ahLst/>
              <a:cxnLst/>
              <a:rect l="l" t="t" r="r" b="b"/>
              <a:pathLst>
                <a:path w="5484" h="2636" extrusionOk="0">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6048099" y="1992822"/>
              <a:ext cx="6608" cy="77235"/>
            </a:xfrm>
            <a:custGeom>
              <a:avLst/>
              <a:gdLst/>
              <a:ahLst/>
              <a:cxnLst/>
              <a:rect l="l" t="t" r="r" b="b"/>
              <a:pathLst>
                <a:path w="112" h="1309" extrusionOk="0">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6344236" y="1821005"/>
              <a:ext cx="327350" cy="131400"/>
            </a:xfrm>
            <a:custGeom>
              <a:avLst/>
              <a:gdLst/>
              <a:ahLst/>
              <a:cxnLst/>
              <a:rect l="l" t="t" r="r" b="b"/>
              <a:pathLst>
                <a:path w="5548" h="2227" extrusionOk="0">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7379802" y="2174552"/>
              <a:ext cx="423171" cy="165917"/>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7580708" y="2958941"/>
              <a:ext cx="85437" cy="160430"/>
            </a:xfrm>
            <a:custGeom>
              <a:avLst/>
              <a:gdLst/>
              <a:ahLst/>
              <a:cxnLst/>
              <a:rect l="l" t="t" r="r" b="b"/>
              <a:pathLst>
                <a:path w="1448" h="2719" extrusionOk="0">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8240247" y="1261064"/>
              <a:ext cx="108448" cy="108389"/>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6505138" y="1371577"/>
              <a:ext cx="121547" cy="121075"/>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442194" y="1567291"/>
              <a:ext cx="33986" cy="33160"/>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509517" y="1499968"/>
              <a:ext cx="33986" cy="33160"/>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442194" y="1499968"/>
              <a:ext cx="33986" cy="33160"/>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509517" y="1567291"/>
              <a:ext cx="33986" cy="33160"/>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7173999" y="2893271"/>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7173999" y="2988502"/>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7203028"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7107797"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7130750" y="2983015"/>
              <a:ext cx="25784" cy="26315"/>
            </a:xfrm>
            <a:custGeom>
              <a:avLst/>
              <a:gdLst/>
              <a:ahLst/>
              <a:cxnLst/>
              <a:rect l="l" t="t" r="r" b="b"/>
              <a:pathLst>
                <a:path w="437" h="446" extrusionOk="0">
                  <a:moveTo>
                    <a:pt x="1" y="446"/>
                  </a:moveTo>
                  <a:lnTo>
                    <a:pt x="43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7126914" y="2979592"/>
              <a:ext cx="33986" cy="33573"/>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7198072" y="2915692"/>
              <a:ext cx="26374" cy="26315"/>
            </a:xfrm>
            <a:custGeom>
              <a:avLst/>
              <a:gdLst/>
              <a:ahLst/>
              <a:cxnLst/>
              <a:rect l="l" t="t" r="r" b="b"/>
              <a:pathLst>
                <a:path w="447" h="446" extrusionOk="0">
                  <a:moveTo>
                    <a:pt x="1" y="446"/>
                  </a:moveTo>
                  <a:lnTo>
                    <a:pt x="446"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7194237" y="2912270"/>
              <a:ext cx="33986" cy="33042"/>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7130750" y="2915692"/>
              <a:ext cx="25784" cy="26315"/>
            </a:xfrm>
            <a:custGeom>
              <a:avLst/>
              <a:gdLst/>
              <a:ahLst/>
              <a:cxnLst/>
              <a:rect l="l" t="t" r="r" b="b"/>
              <a:pathLst>
                <a:path w="437" h="446" extrusionOk="0">
                  <a:moveTo>
                    <a:pt x="1" y="0"/>
                  </a:moveTo>
                  <a:lnTo>
                    <a:pt x="437"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7126914" y="2912270"/>
              <a:ext cx="33986" cy="33042"/>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7198072" y="2983015"/>
              <a:ext cx="26374" cy="26315"/>
            </a:xfrm>
            <a:custGeom>
              <a:avLst/>
              <a:gdLst/>
              <a:ahLst/>
              <a:cxnLst/>
              <a:rect l="l" t="t" r="r" b="b"/>
              <a:pathLst>
                <a:path w="447" h="446" extrusionOk="0">
                  <a:moveTo>
                    <a:pt x="1" y="0"/>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194237" y="2979592"/>
              <a:ext cx="33986" cy="33573"/>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401705" y="1879536"/>
              <a:ext cx="52572" cy="52041"/>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8286210" y="1697806"/>
              <a:ext cx="47144" cy="47675"/>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222723" y="3615765"/>
              <a:ext cx="33455" cy="33455"/>
            </a:xfrm>
            <a:custGeom>
              <a:avLst/>
              <a:gdLst/>
              <a:ahLst/>
              <a:cxnLst/>
              <a:rect l="l" t="t" r="r" b="b"/>
              <a:pathLst>
                <a:path w="567" h="567" extrusionOk="0">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649591" y="1243540"/>
              <a:ext cx="33455" cy="32865"/>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6843404" y="1371577"/>
              <a:ext cx="517872" cy="515688"/>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731226" y="2764939"/>
              <a:ext cx="652517" cy="651101"/>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349677" y="3784338"/>
              <a:ext cx="1411122" cy="6608"/>
            </a:xfrm>
            <a:custGeom>
              <a:avLst/>
              <a:gdLst/>
              <a:ahLst/>
              <a:cxnLst/>
              <a:rect l="l" t="t" r="r" b="b"/>
              <a:pathLst>
                <a:path w="23916" h="112" extrusionOk="0">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5615133" y="3875734"/>
              <a:ext cx="879679" cy="6608"/>
            </a:xfrm>
            <a:custGeom>
              <a:avLst/>
              <a:gdLst/>
              <a:ahLst/>
              <a:cxnLst/>
              <a:rect l="l" t="t" r="r" b="b"/>
              <a:pathLst>
                <a:path w="14909" h="112" extrusionOk="0">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7107207" y="3142854"/>
              <a:ext cx="958508" cy="662902"/>
            </a:xfrm>
            <a:custGeom>
              <a:avLst/>
              <a:gdLst/>
              <a:ahLst/>
              <a:cxnLst/>
              <a:rect l="l" t="t" r="r" b="b"/>
              <a:pathLst>
                <a:path w="16245" h="11235" extrusionOk="0">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7103372" y="3139550"/>
              <a:ext cx="966178" cy="669451"/>
            </a:xfrm>
            <a:custGeom>
              <a:avLst/>
              <a:gdLst/>
              <a:ahLst/>
              <a:cxnLst/>
              <a:rect l="l" t="t" r="r" b="b"/>
              <a:pathLst>
                <a:path w="16375" h="11346" extrusionOk="0">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7303" y="3206342"/>
              <a:ext cx="818316" cy="535927"/>
            </a:xfrm>
            <a:custGeom>
              <a:avLst/>
              <a:gdLst/>
              <a:ahLst/>
              <a:cxnLst/>
              <a:rect l="l" t="t" r="r" b="b"/>
              <a:pathLst>
                <a:path w="13869" h="9083" extrusionOk="0">
                  <a:moveTo>
                    <a:pt x="0" y="0"/>
                  </a:moveTo>
                  <a:lnTo>
                    <a:pt x="0" y="1856"/>
                  </a:lnTo>
                  <a:lnTo>
                    <a:pt x="0" y="7375"/>
                  </a:lnTo>
                  <a:lnTo>
                    <a:pt x="0" y="9082"/>
                  </a:lnTo>
                  <a:lnTo>
                    <a:pt x="13869" y="9082"/>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173468" y="3203038"/>
              <a:ext cx="825455" cy="542476"/>
            </a:xfrm>
            <a:custGeom>
              <a:avLst/>
              <a:gdLst/>
              <a:ahLst/>
              <a:cxnLst/>
              <a:rect l="l" t="t" r="r" b="b"/>
              <a:pathLst>
                <a:path w="13990" h="9194" extrusionOk="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173468" y="3369427"/>
              <a:ext cx="7139" cy="180727"/>
            </a:xfrm>
            <a:custGeom>
              <a:avLst/>
              <a:gdLst/>
              <a:ahLst/>
              <a:cxnLst/>
              <a:rect l="l" t="t" r="r" b="b"/>
              <a:pathLst>
                <a:path w="121" h="3063" extrusionOk="0">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575752" y="3164745"/>
              <a:ext cx="21418" cy="21418"/>
            </a:xfrm>
            <a:custGeom>
              <a:avLst/>
              <a:gdLst/>
              <a:ahLst/>
              <a:cxnLst/>
              <a:rect l="l" t="t" r="r" b="b"/>
              <a:pathLst>
                <a:path w="363" h="363" extrusionOk="0">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950141" y="3800741"/>
              <a:ext cx="1272641" cy="86027"/>
            </a:xfrm>
            <a:custGeom>
              <a:avLst/>
              <a:gdLst/>
              <a:ahLst/>
              <a:cxnLst/>
              <a:rect l="l" t="t" r="r" b="b"/>
              <a:pathLst>
                <a:path w="21569" h="1458" extrusionOk="0">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6946836" y="3797495"/>
              <a:ext cx="1279249" cy="92517"/>
            </a:xfrm>
            <a:custGeom>
              <a:avLst/>
              <a:gdLst/>
              <a:ahLst/>
              <a:cxnLst/>
              <a:rect l="l" t="t" r="r" b="b"/>
              <a:pathLst>
                <a:path w="21681" h="1568" extrusionOk="0">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958873" y="3863166"/>
              <a:ext cx="1255176" cy="6608"/>
            </a:xfrm>
            <a:custGeom>
              <a:avLst/>
              <a:gdLst/>
              <a:ahLst/>
              <a:cxnLst/>
              <a:rect l="l" t="t" r="r" b="b"/>
              <a:pathLst>
                <a:path w="21273" h="112" extrusionOk="0">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464649" y="3806228"/>
              <a:ext cx="243093" cy="26905"/>
            </a:xfrm>
            <a:custGeom>
              <a:avLst/>
              <a:gdLst/>
              <a:ahLst/>
              <a:cxnLst/>
              <a:rect l="l" t="t" r="r" b="b"/>
              <a:pathLst>
                <a:path w="4120" h="456" extrusionOk="0">
                  <a:moveTo>
                    <a:pt x="1" y="0"/>
                  </a:moveTo>
                  <a:lnTo>
                    <a:pt x="1" y="455"/>
                  </a:lnTo>
                  <a:lnTo>
                    <a:pt x="4119" y="455"/>
                  </a:lnTo>
                  <a:lnTo>
                    <a:pt x="4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61345" y="3802393"/>
              <a:ext cx="250233" cy="33986"/>
            </a:xfrm>
            <a:custGeom>
              <a:avLst/>
              <a:gdLst/>
              <a:ahLst/>
              <a:cxnLst/>
              <a:rect l="l" t="t" r="r" b="b"/>
              <a:pathLst>
                <a:path w="4241" h="576" extrusionOk="0">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340388" y="3308122"/>
              <a:ext cx="439043" cy="375025"/>
            </a:xfrm>
            <a:custGeom>
              <a:avLst/>
              <a:gdLst/>
              <a:ahLst/>
              <a:cxnLst/>
              <a:rect l="l" t="t" r="r" b="b"/>
              <a:pathLst>
                <a:path w="7441" h="6356" extrusionOk="0">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369418" y="3278562"/>
              <a:ext cx="439043" cy="375025"/>
            </a:xfrm>
            <a:custGeom>
              <a:avLst/>
              <a:gdLst/>
              <a:ahLst/>
              <a:cxnLst/>
              <a:rect l="l" t="t" r="r" b="b"/>
              <a:pathLst>
                <a:path w="7441" h="6356" extrusionOk="0">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366113" y="3274727"/>
              <a:ext cx="445593" cy="382695"/>
            </a:xfrm>
            <a:custGeom>
              <a:avLst/>
              <a:gdLst/>
              <a:ahLst/>
              <a:cxnLst/>
              <a:rect l="l" t="t" r="r" b="b"/>
              <a:pathLst>
                <a:path w="7552" h="6486" extrusionOk="0">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437271" y="3476164"/>
              <a:ext cx="302746" cy="40594"/>
            </a:xfrm>
            <a:custGeom>
              <a:avLst/>
              <a:gdLst/>
              <a:ahLst/>
              <a:cxnLst/>
              <a:rect l="l" t="t" r="r" b="b"/>
              <a:pathLst>
                <a:path w="5131" h="688" extrusionOk="0">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433436" y="3472919"/>
              <a:ext cx="309885" cy="47085"/>
            </a:xfrm>
            <a:custGeom>
              <a:avLst/>
              <a:gdLst/>
              <a:ahLst/>
              <a:cxnLst/>
              <a:rect l="l" t="t" r="r" b="b"/>
              <a:pathLst>
                <a:path w="5252" h="798" extrusionOk="0">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470136" y="3487138"/>
              <a:ext cx="234833" cy="16993"/>
            </a:xfrm>
            <a:custGeom>
              <a:avLst/>
              <a:gdLst/>
              <a:ahLst/>
              <a:cxnLst/>
              <a:rect l="l" t="t" r="r" b="b"/>
              <a:pathLst>
                <a:path w="3980" h="288" extrusionOk="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7489253" y="3539120"/>
              <a:ext cx="198251" cy="23601"/>
            </a:xfrm>
            <a:custGeom>
              <a:avLst/>
              <a:gdLst/>
              <a:ahLst/>
              <a:cxnLst/>
              <a:rect l="l" t="t" r="r" b="b"/>
              <a:pathLst>
                <a:path w="3360" h="400" extrusionOk="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7486008" y="3535816"/>
              <a:ext cx="204741" cy="30741"/>
            </a:xfrm>
            <a:custGeom>
              <a:avLst/>
              <a:gdLst/>
              <a:ahLst/>
              <a:cxnLst/>
              <a:rect l="l" t="t" r="r" b="b"/>
              <a:pathLst>
                <a:path w="3470" h="521" extrusionOk="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7529257" y="3545139"/>
              <a:ext cx="11506" cy="11565"/>
            </a:xfrm>
            <a:custGeom>
              <a:avLst/>
              <a:gdLst/>
              <a:ahLst/>
              <a:cxnLst/>
              <a:rect l="l" t="t" r="r" b="b"/>
              <a:pathLst>
                <a:path w="195"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7551148"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757191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759380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7614635"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7636525" y="3545139"/>
              <a:ext cx="11565" cy="11565"/>
            </a:xfrm>
            <a:custGeom>
              <a:avLst/>
              <a:gdLst/>
              <a:ahLst/>
              <a:cxnLst/>
              <a:rect l="l" t="t" r="r" b="b"/>
              <a:pathLst>
                <a:path w="196" h="196" extrusionOk="0">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7524832" y="3322342"/>
              <a:ext cx="127093" cy="127093"/>
            </a:xfrm>
            <a:custGeom>
              <a:avLst/>
              <a:gdLst/>
              <a:ahLst/>
              <a:cxnLst/>
              <a:rect l="l" t="t" r="r" b="b"/>
              <a:pathLst>
                <a:path w="2154" h="2154" extrusionOk="0">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7521587" y="3319097"/>
              <a:ext cx="133583" cy="133583"/>
            </a:xfrm>
            <a:custGeom>
              <a:avLst/>
              <a:gdLst/>
              <a:ahLst/>
              <a:cxnLst/>
              <a:rect l="l" t="t" r="r" b="b"/>
              <a:pathLst>
                <a:path w="2264" h="2264" extrusionOk="0">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7560411" y="3389665"/>
              <a:ext cx="56466" cy="28558"/>
            </a:xfrm>
            <a:custGeom>
              <a:avLst/>
              <a:gdLst/>
              <a:ahLst/>
              <a:cxnLst/>
              <a:rect l="l" t="t" r="r" b="b"/>
              <a:pathLst>
                <a:path w="957" h="484" extrusionOk="0">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7556576" y="3386420"/>
              <a:ext cx="63606" cy="35107"/>
            </a:xfrm>
            <a:custGeom>
              <a:avLst/>
              <a:gdLst/>
              <a:ahLst/>
              <a:cxnLst/>
              <a:rect l="l" t="t" r="r" b="b"/>
              <a:pathLst>
                <a:path w="1078" h="595" extrusionOk="0">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7572507" y="3353555"/>
              <a:ext cx="32334" cy="32393"/>
            </a:xfrm>
            <a:custGeom>
              <a:avLst/>
              <a:gdLst/>
              <a:ahLst/>
              <a:cxnLst/>
              <a:rect l="l" t="t" r="r" b="b"/>
              <a:pathLst>
                <a:path w="548" h="549" extrusionOk="0">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7569203" y="3350310"/>
              <a:ext cx="38883" cy="38883"/>
            </a:xfrm>
            <a:custGeom>
              <a:avLst/>
              <a:gdLst/>
              <a:ahLst/>
              <a:cxnLst/>
              <a:rect l="l" t="t" r="r" b="b"/>
              <a:pathLst>
                <a:path w="659" h="659" extrusionOk="0">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7541825" y="3581839"/>
              <a:ext cx="93638" cy="29030"/>
            </a:xfrm>
            <a:custGeom>
              <a:avLst/>
              <a:gdLst/>
              <a:ahLst/>
              <a:cxnLst/>
              <a:rect l="l" t="t" r="r" b="b"/>
              <a:pathLst>
                <a:path w="1587" h="492" extrusionOk="0">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7537990" y="3578534"/>
              <a:ext cx="100778" cy="35638"/>
            </a:xfrm>
            <a:custGeom>
              <a:avLst/>
              <a:gdLst/>
              <a:ahLst/>
              <a:cxnLst/>
              <a:rect l="l" t="t" r="r" b="b"/>
              <a:pathLst>
                <a:path w="1708" h="604" extrusionOk="0">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7134585" y="1285137"/>
              <a:ext cx="959039" cy="662902"/>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7131340" y="1281833"/>
              <a:ext cx="965588" cy="670041"/>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7204681" y="1349156"/>
              <a:ext cx="818847" cy="535396"/>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7201376" y="1345320"/>
              <a:ext cx="825455" cy="542476"/>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7201376" y="1512300"/>
              <a:ext cx="6608" cy="180668"/>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6977518" y="1943023"/>
              <a:ext cx="1272641" cy="86027"/>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6974214" y="1939778"/>
              <a:ext cx="1279781" cy="92517"/>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6986251" y="2005449"/>
              <a:ext cx="1255176"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7492557" y="1948511"/>
              <a:ext cx="243093"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7489253" y="1945206"/>
              <a:ext cx="249702" cy="33455"/>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7368297" y="1450405"/>
              <a:ext cx="438512" cy="375556"/>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7397326" y="1420844"/>
              <a:ext cx="438512" cy="375556"/>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7394022" y="1417599"/>
              <a:ext cx="445652" cy="382105"/>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7464649" y="1618446"/>
              <a:ext cx="302746"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7461345" y="1615201"/>
              <a:ext cx="309885" cy="47085"/>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7497514" y="1629421"/>
              <a:ext cx="235423"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7517221" y="1681934"/>
              <a:ext cx="198192"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7513917" y="1678689"/>
              <a:ext cx="204741" cy="30151"/>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755716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757905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7599294" y="1687952"/>
              <a:ext cx="11565" cy="11565"/>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7621185" y="1687952"/>
              <a:ext cx="11565" cy="11565"/>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764254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766443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7552800" y="1465215"/>
              <a:ext cx="126444" cy="126503"/>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7549496" y="1461380"/>
              <a:ext cx="133583" cy="134173"/>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7587789" y="1532007"/>
              <a:ext cx="56466" cy="28499"/>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7584544" y="1528702"/>
              <a:ext cx="63547" cy="35107"/>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7600415" y="1496428"/>
              <a:ext cx="31803" cy="31803"/>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7569203" y="1724121"/>
              <a:ext cx="93638" cy="29030"/>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7565898" y="1720817"/>
              <a:ext cx="100247"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6772246" y="1753682"/>
              <a:ext cx="560000" cy="977035"/>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6731179" y="1693971"/>
              <a:ext cx="560000" cy="995739"/>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6727934" y="1690725"/>
              <a:ext cx="566549" cy="1002229"/>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6732301" y="1693971"/>
              <a:ext cx="558348" cy="80539"/>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6728465" y="1690725"/>
              <a:ext cx="565487" cy="87089"/>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6820392" y="1885023"/>
              <a:ext cx="176892"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7032804" y="1885023"/>
              <a:ext cx="67913"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7027848" y="2016364"/>
              <a:ext cx="176892"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924415" y="2016364"/>
              <a:ext cx="67913"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6820392" y="1950163"/>
              <a:ext cx="94228"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6945184" y="1950163"/>
              <a:ext cx="155533"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6820392" y="2074955"/>
              <a:ext cx="176892"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7032804" y="2074955"/>
              <a:ext cx="67913"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6820392" y="2286245"/>
              <a:ext cx="176892"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7032804" y="2286245"/>
              <a:ext cx="67913"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7027848" y="2206886"/>
              <a:ext cx="176892"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6924415" y="2206886"/>
              <a:ext cx="67913"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7123669" y="2357403"/>
              <a:ext cx="67382"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6820392" y="2140094"/>
              <a:ext cx="94228"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945184" y="2140094"/>
              <a:ext cx="155533"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17994" y="2427440"/>
              <a:ext cx="155533"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433436" y="2415403"/>
              <a:ext cx="731876" cy="52170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430191" y="2412099"/>
              <a:ext cx="738957" cy="528846"/>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74502" y="2375989"/>
              <a:ext cx="731876" cy="88210"/>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7471198" y="2372685"/>
              <a:ext cx="738485" cy="94759"/>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7553862" y="2401715"/>
              <a:ext cx="33455" cy="33986"/>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7606434" y="2401715"/>
              <a:ext cx="33986" cy="33986"/>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7501349" y="2401715"/>
              <a:ext cx="33986" cy="33986"/>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473971" y="2464140"/>
              <a:ext cx="732407" cy="430252"/>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470667" y="2460305"/>
              <a:ext cx="739016" cy="437391"/>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778310" y="2564859"/>
              <a:ext cx="336083"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778310" y="2614657"/>
              <a:ext cx="122668"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941395" y="2614657"/>
              <a:ext cx="147272"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7778310" y="2766237"/>
              <a:ext cx="217899"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7778310" y="2667170"/>
              <a:ext cx="338856"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7778310" y="2716969"/>
              <a:ext cx="112224"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7915670" y="2716969"/>
              <a:ext cx="198723"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525953" y="2548397"/>
              <a:ext cx="219020" cy="219020"/>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516631" y="2550049"/>
              <a:ext cx="218489" cy="218430"/>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513386" y="2546213"/>
              <a:ext cx="225569" cy="225569"/>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662251" y="2565921"/>
              <a:ext cx="54814" cy="54814"/>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7985707" y="2216444"/>
              <a:ext cx="377208" cy="339092"/>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8001047" y="2212904"/>
              <a:ext cx="345995" cy="345995"/>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7997212" y="2199923"/>
              <a:ext cx="384878" cy="339387"/>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8016388" y="2196442"/>
              <a:ext cx="345995" cy="345995"/>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8070553" y="2285655"/>
              <a:ext cx="224507" cy="141844"/>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8066718" y="2282410"/>
              <a:ext cx="231588" cy="148393"/>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5843948" y="3263280"/>
              <a:ext cx="422581" cy="300504"/>
            </a:xfrm>
            <a:custGeom>
              <a:avLst/>
              <a:gdLst/>
              <a:ahLst/>
              <a:cxnLst/>
              <a:rect l="l" t="t" r="r" b="b"/>
              <a:pathLst>
                <a:path w="7162" h="5093" extrusionOk="0">
                  <a:moveTo>
                    <a:pt x="0" y="0"/>
                  </a:moveTo>
                  <a:lnTo>
                    <a:pt x="0" y="5093"/>
                  </a:lnTo>
                  <a:lnTo>
                    <a:pt x="7162" y="5093"/>
                  </a:lnTo>
                  <a:lnTo>
                    <a:pt x="7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5840112" y="3259976"/>
              <a:ext cx="429721" cy="307643"/>
            </a:xfrm>
            <a:custGeom>
              <a:avLst/>
              <a:gdLst/>
              <a:ahLst/>
              <a:cxnLst/>
              <a:rect l="l" t="t" r="r" b="b"/>
              <a:pathLst>
                <a:path w="7283" h="5214" extrusionOk="0">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5151544" y="2042680"/>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148240" y="2039376"/>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5151544" y="2076076"/>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148240" y="2072771"/>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5254977" y="2195380"/>
              <a:ext cx="1597218" cy="973790"/>
            </a:xfrm>
            <a:custGeom>
              <a:avLst/>
              <a:gdLst/>
              <a:ahLst/>
              <a:cxnLst/>
              <a:rect l="l" t="t" r="r" b="b"/>
              <a:pathLst>
                <a:path w="27070" h="16504" extrusionOk="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5251673" y="2192076"/>
              <a:ext cx="1603826" cy="980929"/>
            </a:xfrm>
            <a:custGeom>
              <a:avLst/>
              <a:gdLst/>
              <a:ahLst/>
              <a:cxnLst/>
              <a:rect l="l" t="t" r="r" b="b"/>
              <a:pathLst>
                <a:path w="27182" h="16625" extrusionOk="0">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6850543" y="2586749"/>
              <a:ext cx="6608" cy="189990"/>
            </a:xfrm>
            <a:custGeom>
              <a:avLst/>
              <a:gdLst/>
              <a:ahLst/>
              <a:cxnLst/>
              <a:rect l="l" t="t" r="r" b="b"/>
              <a:pathLst>
                <a:path w="112" h="3220" extrusionOk="0">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6035531" y="2114369"/>
              <a:ext cx="38883" cy="38352"/>
            </a:xfrm>
            <a:custGeom>
              <a:avLst/>
              <a:gdLst/>
              <a:ahLst/>
              <a:cxnLst/>
              <a:rect l="l" t="t" r="r" b="b"/>
              <a:pathLst>
                <a:path w="659" h="650" extrusionOk="0">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6032227" y="2110533"/>
              <a:ext cx="46023" cy="46023"/>
            </a:xfrm>
            <a:custGeom>
              <a:avLst/>
              <a:gdLst/>
              <a:ahLst/>
              <a:cxnLst/>
              <a:rect l="l" t="t" r="r" b="b"/>
              <a:pathLst>
                <a:path w="780" h="780" extrusionOk="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6808356" y="3211239"/>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6805111" y="3207404"/>
              <a:ext cx="46023" cy="46082"/>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6741564" y="3219441"/>
              <a:ext cx="22539" cy="21949"/>
            </a:xfrm>
            <a:custGeom>
              <a:avLst/>
              <a:gdLst/>
              <a:ahLst/>
              <a:cxnLst/>
              <a:rect l="l" t="t" r="r" b="b"/>
              <a:pathLst>
                <a:path w="382" h="372" extrusionOk="0">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6697253" y="3219441"/>
              <a:ext cx="22480" cy="21949"/>
            </a:xfrm>
            <a:custGeom>
              <a:avLst/>
              <a:gdLst/>
              <a:ahLst/>
              <a:cxnLst/>
              <a:rect l="l" t="t" r="r" b="b"/>
              <a:pathLst>
                <a:path w="381" h="372" extrusionOk="0">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844479" y="3294434"/>
              <a:ext cx="421519" cy="77825"/>
            </a:xfrm>
            <a:custGeom>
              <a:avLst/>
              <a:gdLst/>
              <a:ahLst/>
              <a:cxnLst/>
              <a:rect l="l" t="t" r="r" b="b"/>
              <a:pathLst>
                <a:path w="7144" h="1319" extrusionOk="0">
                  <a:moveTo>
                    <a:pt x="0" y="1"/>
                  </a:moveTo>
                  <a:lnTo>
                    <a:pt x="0" y="1318"/>
                  </a:lnTo>
                  <a:lnTo>
                    <a:pt x="7144" y="131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5841174" y="3291189"/>
              <a:ext cx="428128" cy="84316"/>
            </a:xfrm>
            <a:custGeom>
              <a:avLst/>
              <a:gdLst/>
              <a:ahLst/>
              <a:cxnLst/>
              <a:rect l="l" t="t" r="r" b="b"/>
              <a:pathLst>
                <a:path w="7256" h="1429" extrusionOk="0">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5257691" y="3542955"/>
              <a:ext cx="1595094" cy="130869"/>
            </a:xfrm>
            <a:custGeom>
              <a:avLst/>
              <a:gdLst/>
              <a:ahLst/>
              <a:cxnLst/>
              <a:rect l="l" t="t" r="r" b="b"/>
              <a:pathLst>
                <a:path w="27034" h="2218" extrusionOk="0">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253856" y="3539120"/>
              <a:ext cx="1602764" cy="138540"/>
            </a:xfrm>
            <a:custGeom>
              <a:avLst/>
              <a:gdLst/>
              <a:ahLst/>
              <a:cxnLst/>
              <a:rect l="l" t="t" r="r" b="b"/>
              <a:pathLst>
                <a:path w="27164" h="2348" extrusionOk="0">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42573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422487" y="3569743"/>
              <a:ext cx="119895" cy="44960"/>
            </a:xfrm>
            <a:custGeom>
              <a:avLst/>
              <a:gdLst/>
              <a:ahLst/>
              <a:cxnLst/>
              <a:rect l="l" t="t" r="r" b="b"/>
              <a:pathLst>
                <a:path w="2032"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65334" y="3573047"/>
              <a:ext cx="113345" cy="38352"/>
            </a:xfrm>
            <a:custGeom>
              <a:avLst/>
              <a:gdLst/>
              <a:ahLst/>
              <a:cxnLst/>
              <a:rect l="l" t="t" r="r" b="b"/>
              <a:pathLst>
                <a:path w="1921" h="650" extrusionOk="0">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62030" y="3569743"/>
              <a:ext cx="119954" cy="44960"/>
            </a:xfrm>
            <a:custGeom>
              <a:avLst/>
              <a:gdLst/>
              <a:ahLst/>
              <a:cxnLst/>
              <a:rect l="l" t="t" r="r" b="b"/>
              <a:pathLst>
                <a:path w="2033" h="762" extrusionOk="0">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708712"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5705467" y="3569743"/>
              <a:ext cx="119895" cy="44960"/>
            </a:xfrm>
            <a:custGeom>
              <a:avLst/>
              <a:gdLst/>
              <a:ahLst/>
              <a:cxnLst/>
              <a:rect l="l" t="t" r="r" b="b"/>
              <a:pathLst>
                <a:path w="2032"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848314" y="3573047"/>
              <a:ext cx="112814" cy="38352"/>
            </a:xfrm>
            <a:custGeom>
              <a:avLst/>
              <a:gdLst/>
              <a:ahLst/>
              <a:cxnLst/>
              <a:rect l="l" t="t" r="r" b="b"/>
              <a:pathLst>
                <a:path w="1912" h="650" extrusionOk="0">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5845010" y="3569743"/>
              <a:ext cx="119954" cy="44960"/>
            </a:xfrm>
            <a:custGeom>
              <a:avLst/>
              <a:gdLst/>
              <a:ahLst/>
              <a:cxnLst/>
              <a:rect l="l" t="t" r="r" b="b"/>
              <a:pathLst>
                <a:path w="2033" h="762" extrusionOk="0">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990099"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5986794"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12964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126337" y="3569743"/>
              <a:ext cx="119423" cy="44960"/>
            </a:xfrm>
            <a:custGeom>
              <a:avLst/>
              <a:gdLst/>
              <a:ahLst/>
              <a:cxnLst/>
              <a:rect l="l" t="t" r="r" b="b"/>
              <a:pathLst>
                <a:path w="2024" h="762" extrusionOk="0">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273078"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269243" y="3569743"/>
              <a:ext cx="119895" cy="44960"/>
            </a:xfrm>
            <a:custGeom>
              <a:avLst/>
              <a:gdLst/>
              <a:ahLst/>
              <a:cxnLst/>
              <a:rect l="l" t="t" r="r" b="b"/>
              <a:pathLst>
                <a:path w="2032" h="762" extrusionOk="0">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41262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409376" y="3569743"/>
              <a:ext cx="119364" cy="44960"/>
            </a:xfrm>
            <a:custGeom>
              <a:avLst/>
              <a:gdLst/>
              <a:ahLst/>
              <a:cxnLst/>
              <a:rect l="l" t="t" r="r" b="b"/>
              <a:pathLst>
                <a:path w="2023"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55930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556058"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35953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356227"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49907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549582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564251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5639206"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5782053"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577880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5923307" y="3599304"/>
              <a:ext cx="113345" cy="38411"/>
            </a:xfrm>
            <a:custGeom>
              <a:avLst/>
              <a:gdLst/>
              <a:ahLst/>
              <a:cxnLst/>
              <a:rect l="l" t="t" r="r" b="b"/>
              <a:pathLst>
                <a:path w="1921" h="651" extrusionOk="0">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5920003"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06344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060136"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206818" y="3599304"/>
              <a:ext cx="112814" cy="38411"/>
            </a:xfrm>
            <a:custGeom>
              <a:avLst/>
              <a:gdLst/>
              <a:ahLst/>
              <a:cxnLst/>
              <a:rect l="l" t="t" r="r" b="b"/>
              <a:pathLst>
                <a:path w="1912" h="651" extrusionOk="0">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202982"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346419"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342584" y="3596058"/>
              <a:ext cx="119895" cy="44901"/>
            </a:xfrm>
            <a:custGeom>
              <a:avLst/>
              <a:gdLst/>
              <a:ahLst/>
              <a:cxnLst/>
              <a:rect l="l" t="t" r="r" b="b"/>
              <a:pathLst>
                <a:path w="2032" h="761" extrusionOk="0">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49310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489797"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63264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629399"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5370447" y="2293916"/>
              <a:ext cx="907057" cy="792060"/>
            </a:xfrm>
            <a:custGeom>
              <a:avLst/>
              <a:gdLst/>
              <a:ahLst/>
              <a:cxnLst/>
              <a:rect l="l" t="t" r="r" b="b"/>
              <a:pathLst>
                <a:path w="15373" h="13424" extrusionOk="0">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367201" y="2290611"/>
              <a:ext cx="913606" cy="798668"/>
            </a:xfrm>
            <a:custGeom>
              <a:avLst/>
              <a:gdLst/>
              <a:ahLst/>
              <a:cxnLst/>
              <a:rect l="l" t="t" r="r" b="b"/>
              <a:pathLst>
                <a:path w="15484" h="13536" extrusionOk="0">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370447" y="2293916"/>
              <a:ext cx="907057" cy="72279"/>
            </a:xfrm>
            <a:custGeom>
              <a:avLst/>
              <a:gdLst/>
              <a:ahLst/>
              <a:cxnLst/>
              <a:rect l="l" t="t" r="r" b="b"/>
              <a:pathLst>
                <a:path w="15373" h="1225" extrusionOk="0">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367201" y="2290611"/>
              <a:ext cx="913606" cy="78887"/>
            </a:xfrm>
            <a:custGeom>
              <a:avLst/>
              <a:gdLst/>
              <a:ahLst/>
              <a:cxnLst/>
              <a:rect l="l" t="t" r="r" b="b"/>
              <a:pathLst>
                <a:path w="15484" h="1337" extrusionOk="0">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5462433"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5100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4153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5458597" y="2489275"/>
              <a:ext cx="556165" cy="7198"/>
            </a:xfrm>
            <a:custGeom>
              <a:avLst/>
              <a:gdLst/>
              <a:ahLst/>
              <a:cxnLst/>
              <a:rect l="l" t="t" r="r" b="b"/>
              <a:pathLst>
                <a:path w="9426" h="122" extrusionOk="0">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5458597" y="2588932"/>
              <a:ext cx="199844" cy="7139"/>
            </a:xfrm>
            <a:custGeom>
              <a:avLst/>
              <a:gdLst/>
              <a:ahLst/>
              <a:cxnLst/>
              <a:rect l="l" t="t" r="r" b="b"/>
              <a:pathLst>
                <a:path w="3387" h="121" extrusionOk="0">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731192" y="2588932"/>
              <a:ext cx="240851" cy="7139"/>
            </a:xfrm>
            <a:custGeom>
              <a:avLst/>
              <a:gdLst/>
              <a:ahLst/>
              <a:cxnLst/>
              <a:rect l="l" t="t" r="r" b="b"/>
              <a:pathLst>
                <a:path w="4082" h="121" extrusionOk="0">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458597" y="2892150"/>
              <a:ext cx="359094" cy="6608"/>
            </a:xfrm>
            <a:custGeom>
              <a:avLst/>
              <a:gdLst/>
              <a:ahLst/>
              <a:cxnLst/>
              <a:rect l="l" t="t" r="r" b="b"/>
              <a:pathLst>
                <a:path w="6086" h="112" extrusionOk="0">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458597" y="2694017"/>
              <a:ext cx="561121" cy="6608"/>
            </a:xfrm>
            <a:custGeom>
              <a:avLst/>
              <a:gdLst/>
              <a:ahLst/>
              <a:cxnLst/>
              <a:rect l="l" t="t" r="r" b="b"/>
              <a:pathLst>
                <a:path w="9510" h="112" extrusionOk="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458597" y="2793614"/>
              <a:ext cx="182320" cy="7198"/>
            </a:xfrm>
            <a:custGeom>
              <a:avLst/>
              <a:gdLst/>
              <a:ahLst/>
              <a:cxnLst/>
              <a:rect l="l" t="t" r="r" b="b"/>
              <a:pathLst>
                <a:path w="3090" h="122" extrusionOk="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688474" y="2793614"/>
              <a:ext cx="326288" cy="7198"/>
            </a:xfrm>
            <a:custGeom>
              <a:avLst/>
              <a:gdLst/>
              <a:ahLst/>
              <a:cxnLst/>
              <a:rect l="l" t="t" r="r" b="b"/>
              <a:pathLst>
                <a:path w="5530" h="122" extrusionOk="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337628" y="2408264"/>
              <a:ext cx="409483" cy="672224"/>
            </a:xfrm>
            <a:custGeom>
              <a:avLst/>
              <a:gdLst/>
              <a:ahLst/>
              <a:cxnLst/>
              <a:rect l="l" t="t" r="r" b="b"/>
              <a:pathLst>
                <a:path w="6940" h="11393" extrusionOk="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334383" y="2405019"/>
              <a:ext cx="416563" cy="678773"/>
            </a:xfrm>
            <a:custGeom>
              <a:avLst/>
              <a:gdLst/>
              <a:ahLst/>
              <a:cxnLst/>
              <a:rect l="l" t="t" r="r" b="b"/>
              <a:pathLst>
                <a:path w="7060" h="11504" extrusionOk="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397280" y="2535829"/>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558772" y="2535829"/>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641967" y="2535829"/>
              <a:ext cx="48796" cy="7139"/>
            </a:xfrm>
            <a:custGeom>
              <a:avLst/>
              <a:gdLst/>
              <a:ahLst/>
              <a:cxnLst/>
              <a:rect l="l" t="t" r="r" b="b"/>
              <a:pathLst>
                <a:path w="827" h="121" extrusionOk="0">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554937" y="2625042"/>
              <a:ext cx="135825" cy="6608"/>
            </a:xfrm>
            <a:custGeom>
              <a:avLst/>
              <a:gdLst/>
              <a:ahLst/>
              <a:cxnLst/>
              <a:rect l="l" t="t" r="r" b="b"/>
              <a:pathLst>
                <a:path w="2302" h="112" extrusionOk="0">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476108" y="2625042"/>
              <a:ext cx="53162" cy="6608"/>
            </a:xfrm>
            <a:custGeom>
              <a:avLst/>
              <a:gdLst/>
              <a:ahLst/>
              <a:cxnLst/>
              <a:rect l="l" t="t" r="r" b="b"/>
              <a:pathLst>
                <a:path w="901" h="112" extrusionOk="0">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397280" y="2625042"/>
              <a:ext cx="48796" cy="6608"/>
            </a:xfrm>
            <a:custGeom>
              <a:avLst/>
              <a:gdLst/>
              <a:ahLst/>
              <a:cxnLst/>
              <a:rect l="l" t="t" r="r" b="b"/>
              <a:pathLst>
                <a:path w="827" h="112" extrusionOk="0">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397280" y="2580140"/>
              <a:ext cx="73459" cy="6667"/>
            </a:xfrm>
            <a:custGeom>
              <a:avLst/>
              <a:gdLst/>
              <a:ahLst/>
              <a:cxnLst/>
              <a:rect l="l" t="t" r="r" b="b"/>
              <a:pathLst>
                <a:path w="1245" h="113" extrusionOk="0">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491980" y="2580140"/>
              <a:ext cx="119954" cy="6667"/>
            </a:xfrm>
            <a:custGeom>
              <a:avLst/>
              <a:gdLst/>
              <a:ahLst/>
              <a:cxnLst/>
              <a:rect l="l" t="t" r="r" b="b"/>
              <a:pathLst>
                <a:path w="2033" h="113" extrusionOk="0">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641967" y="2580140"/>
              <a:ext cx="48796" cy="6667"/>
            </a:xfrm>
            <a:custGeom>
              <a:avLst/>
              <a:gdLst/>
              <a:ahLst/>
              <a:cxnLst/>
              <a:rect l="l" t="t" r="r" b="b"/>
              <a:pathLst>
                <a:path w="827" h="113" extrusionOk="0">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397280" y="2664456"/>
              <a:ext cx="135825" cy="7198"/>
            </a:xfrm>
            <a:custGeom>
              <a:avLst/>
              <a:gdLst/>
              <a:ahLst/>
              <a:cxnLst/>
              <a:rect l="l" t="t" r="r" b="b"/>
              <a:pathLst>
                <a:path w="2302" h="122" extrusionOk="0">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558772" y="2664456"/>
              <a:ext cx="53162" cy="7198"/>
            </a:xfrm>
            <a:custGeom>
              <a:avLst/>
              <a:gdLst/>
              <a:ahLst/>
              <a:cxnLst/>
              <a:rect l="l" t="t" r="r" b="b"/>
              <a:pathLst>
                <a:path w="901" h="122" extrusionOk="0">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397280" y="2806772"/>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558772" y="2806772"/>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641967" y="2664456"/>
              <a:ext cx="48796" cy="7198"/>
            </a:xfrm>
            <a:custGeom>
              <a:avLst/>
              <a:gdLst/>
              <a:ahLst/>
              <a:cxnLst/>
              <a:rect l="l" t="t" r="r" b="b"/>
              <a:pathLst>
                <a:path w="827" h="122" extrusionOk="0">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554937" y="2753669"/>
              <a:ext cx="135825" cy="6608"/>
            </a:xfrm>
            <a:custGeom>
              <a:avLst/>
              <a:gdLst/>
              <a:ahLst/>
              <a:cxnLst/>
              <a:rect l="l" t="t" r="r" b="b"/>
              <a:pathLst>
                <a:path w="2302" h="112" extrusionOk="0">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476108" y="2753669"/>
              <a:ext cx="53162" cy="6608"/>
            </a:xfrm>
            <a:custGeom>
              <a:avLst/>
              <a:gdLst/>
              <a:ahLst/>
              <a:cxnLst/>
              <a:rect l="l" t="t" r="r" b="b"/>
              <a:pathLst>
                <a:path w="901" h="112" extrusionOk="0">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397280" y="2753669"/>
              <a:ext cx="48796" cy="6608"/>
            </a:xfrm>
            <a:custGeom>
              <a:avLst/>
              <a:gdLst/>
              <a:ahLst/>
              <a:cxnLst/>
              <a:rect l="l" t="t" r="r" b="b"/>
              <a:pathLst>
                <a:path w="827" h="112" extrusionOk="0">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476108" y="2854919"/>
              <a:ext cx="53162" cy="7198"/>
            </a:xfrm>
            <a:custGeom>
              <a:avLst/>
              <a:gdLst/>
              <a:ahLst/>
              <a:cxnLst/>
              <a:rect l="l" t="t" r="r" b="b"/>
              <a:pathLst>
                <a:path w="901" h="122" extrusionOk="0">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397280" y="2854919"/>
              <a:ext cx="48796" cy="7198"/>
            </a:xfrm>
            <a:custGeom>
              <a:avLst/>
              <a:gdLst/>
              <a:ahLst/>
              <a:cxnLst/>
              <a:rect l="l" t="t" r="r" b="b"/>
              <a:pathLst>
                <a:path w="827" h="122" extrusionOk="0">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397280" y="2708236"/>
              <a:ext cx="73459" cy="7198"/>
            </a:xfrm>
            <a:custGeom>
              <a:avLst/>
              <a:gdLst/>
              <a:ahLst/>
              <a:cxnLst/>
              <a:rect l="l" t="t" r="r" b="b"/>
              <a:pathLst>
                <a:path w="1245" h="122" extrusionOk="0">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491980" y="2708236"/>
              <a:ext cx="119954" cy="7198"/>
            </a:xfrm>
            <a:custGeom>
              <a:avLst/>
              <a:gdLst/>
              <a:ahLst/>
              <a:cxnLst/>
              <a:rect l="l" t="t" r="r" b="b"/>
              <a:pathLst>
                <a:path w="2033" h="122" extrusionOk="0">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641967" y="2708236"/>
              <a:ext cx="48796" cy="7198"/>
            </a:xfrm>
            <a:custGeom>
              <a:avLst/>
              <a:gdLst/>
              <a:ahLst/>
              <a:cxnLst/>
              <a:rect l="l" t="t" r="r" b="b"/>
              <a:pathLst>
                <a:path w="827" h="122" extrusionOk="0">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396218" y="2902534"/>
              <a:ext cx="119895" cy="6667"/>
            </a:xfrm>
            <a:custGeom>
              <a:avLst/>
              <a:gdLst/>
              <a:ahLst/>
              <a:cxnLst/>
              <a:rect l="l" t="t" r="r" b="b"/>
              <a:pathLst>
                <a:path w="2032" h="113" extrusionOk="0">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396218" y="2946905"/>
              <a:ext cx="49327" cy="6608"/>
            </a:xfrm>
            <a:custGeom>
              <a:avLst/>
              <a:gdLst/>
              <a:ahLst/>
              <a:cxnLst/>
              <a:rect l="l" t="t" r="r" b="b"/>
              <a:pathLst>
                <a:path w="836" h="112" extrusionOk="0">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5656730" y="2411037"/>
              <a:ext cx="707803" cy="605963"/>
            </a:xfrm>
            <a:custGeom>
              <a:avLst/>
              <a:gdLst/>
              <a:ahLst/>
              <a:cxnLst/>
              <a:rect l="l" t="t" r="r" b="b"/>
              <a:pathLst>
                <a:path w="11996" h="10270" extrusionOk="0">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695023" y="2385312"/>
              <a:ext cx="707272" cy="605432"/>
            </a:xfrm>
            <a:custGeom>
              <a:avLst/>
              <a:gdLst/>
              <a:ahLst/>
              <a:cxnLst/>
              <a:rect l="l" t="t" r="r" b="b"/>
              <a:pathLst>
                <a:path w="11987" h="10261" extrusionOk="0">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5691778" y="2382007"/>
              <a:ext cx="714352" cy="611982"/>
            </a:xfrm>
            <a:custGeom>
              <a:avLst/>
              <a:gdLst/>
              <a:ahLst/>
              <a:cxnLst/>
              <a:rect l="l" t="t" r="r" b="b"/>
              <a:pathLst>
                <a:path w="12107" h="10372" extrusionOk="0">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5647408" y="1634318"/>
              <a:ext cx="784979" cy="105144"/>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5644163" y="1630483"/>
              <a:ext cx="791529" cy="112283"/>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5783174" y="1797993"/>
              <a:ext cx="513505"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5779870" y="1794689"/>
              <a:ext cx="520055" cy="67972"/>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918351" y="1908565"/>
              <a:ext cx="243093" cy="75052"/>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5915106" y="1904730"/>
              <a:ext cx="249643" cy="82133"/>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5656199" y="1614611"/>
              <a:ext cx="784979" cy="105144"/>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5652895" y="1611366"/>
              <a:ext cx="792119" cy="112224"/>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5742698" y="1644172"/>
              <a:ext cx="607615"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788662" y="1775572"/>
              <a:ext cx="520055" cy="67913"/>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53399" y="1795810"/>
              <a:ext cx="27437" cy="27437"/>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006502" y="1795810"/>
              <a:ext cx="27437" cy="27437"/>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063440" y="1795810"/>
              <a:ext cx="27378" cy="27437"/>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118136" y="1795810"/>
              <a:ext cx="27437" cy="27437"/>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175074" y="1795810"/>
              <a:ext cx="27437" cy="27437"/>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5860882" y="1237521"/>
              <a:ext cx="328471" cy="329002"/>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5857046" y="1234217"/>
              <a:ext cx="335610" cy="335610"/>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5884424" y="1216693"/>
              <a:ext cx="329002" cy="329002"/>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5881179" y="1213448"/>
              <a:ext cx="335551" cy="335551"/>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5975820" y="1391284"/>
              <a:ext cx="146210" cy="73105"/>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972575" y="1387508"/>
              <a:ext cx="152759" cy="80480"/>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07564" y="1298236"/>
              <a:ext cx="83254" cy="82723"/>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04318" y="1294401"/>
              <a:ext cx="89803" cy="89862"/>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927673" y="1888858"/>
              <a:ext cx="242562" cy="75583"/>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24369" y="1885554"/>
              <a:ext cx="249112" cy="82192"/>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808369" y="2463550"/>
              <a:ext cx="490494" cy="488842"/>
            </a:xfrm>
            <a:custGeom>
              <a:avLst/>
              <a:gdLst/>
              <a:ahLst/>
              <a:cxnLst/>
              <a:rect l="l" t="t" r="r" b="b"/>
              <a:pathLst>
                <a:path w="8313" h="8285" extrusionOk="0">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07248" y="2460305"/>
              <a:ext cx="492677" cy="495922"/>
            </a:xfrm>
            <a:custGeom>
              <a:avLst/>
              <a:gdLst/>
              <a:ahLst/>
              <a:cxnLst/>
              <a:rect l="l" t="t" r="r" b="b"/>
              <a:pathLst>
                <a:path w="8350" h="8405" extrusionOk="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5808369" y="2421422"/>
              <a:ext cx="490494" cy="489373"/>
            </a:xfrm>
            <a:custGeom>
              <a:avLst/>
              <a:gdLst/>
              <a:ahLst/>
              <a:cxnLst/>
              <a:rect l="l" t="t" r="r" b="b"/>
              <a:pathLst>
                <a:path w="8313" h="8294" extrusionOk="0">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5807248" y="2418117"/>
              <a:ext cx="492677" cy="495981"/>
            </a:xfrm>
            <a:custGeom>
              <a:avLst/>
              <a:gdLst/>
              <a:ahLst/>
              <a:cxnLst/>
              <a:rect l="l" t="t" r="r" b="b"/>
              <a:pathLst>
                <a:path w="8350" h="8406" extrusionOk="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4"/>
            <p:cNvGrpSpPr/>
            <p:nvPr/>
          </p:nvGrpSpPr>
          <p:grpSpPr>
            <a:xfrm>
              <a:off x="5968208" y="2549518"/>
              <a:ext cx="174119" cy="231588"/>
              <a:chOff x="4803668" y="3224977"/>
              <a:chExt cx="98578" cy="131115"/>
            </a:xfrm>
          </p:grpSpPr>
          <p:sp>
            <p:nvSpPr>
              <p:cNvPr id="1021" name="Google Shape;1021;p24"/>
              <p:cNvSpPr/>
              <p:nvPr/>
            </p:nvSpPr>
            <p:spPr>
              <a:xfrm>
                <a:off x="4821006" y="3226815"/>
                <a:ext cx="63870" cy="47769"/>
              </a:xfrm>
              <a:custGeom>
                <a:avLst/>
                <a:gdLst/>
                <a:ahLst/>
                <a:cxnLst/>
                <a:rect l="l" t="t" r="r" b="b"/>
                <a:pathLst>
                  <a:path w="1912" h="1430" extrusionOk="0">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818834" y="3224977"/>
                <a:ext cx="67912" cy="51477"/>
              </a:xfrm>
              <a:custGeom>
                <a:avLst/>
                <a:gdLst/>
                <a:ahLst/>
                <a:cxnLst/>
                <a:rect l="l" t="t" r="r" b="b"/>
                <a:pathLst>
                  <a:path w="2033" h="1541" extrusionOk="0">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805506" y="3274550"/>
                <a:ext cx="94870" cy="79671"/>
              </a:xfrm>
              <a:custGeom>
                <a:avLst/>
                <a:gdLst/>
                <a:ahLst/>
                <a:cxnLst/>
                <a:rect l="l" t="t" r="r" b="b"/>
                <a:pathLst>
                  <a:path w="2840" h="2385" extrusionOk="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4803668" y="3272680"/>
                <a:ext cx="98578" cy="83412"/>
              </a:xfrm>
              <a:custGeom>
                <a:avLst/>
                <a:gdLst/>
                <a:ahLst/>
                <a:cxnLst/>
                <a:rect l="l" t="t" r="r" b="b"/>
                <a:pathLst>
                  <a:path w="2951" h="2497" extrusionOk="0">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842084" y="3295930"/>
                <a:ext cx="21413" cy="36913"/>
              </a:xfrm>
              <a:custGeom>
                <a:avLst/>
                <a:gdLst/>
                <a:ahLst/>
                <a:cxnLst/>
                <a:rect l="l" t="t" r="r" b="b"/>
                <a:pathLst>
                  <a:path w="641" h="1105" extrusionOk="0">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DEMO PROJECT</a:t>
            </a:r>
            <a:endParaRPr sz="36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1328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37"/>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 Project Timeline</a:t>
            </a:r>
            <a:endParaRPr dirty="0"/>
          </a:p>
        </p:txBody>
      </p:sp>
      <p:sp>
        <p:nvSpPr>
          <p:cNvPr id="1921" name="Google Shape;1921;p37"/>
          <p:cNvSpPr/>
          <p:nvPr/>
        </p:nvSpPr>
        <p:spPr>
          <a:xfrm>
            <a:off x="2602627" y="1424027"/>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4566527" y="1424027"/>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6530427" y="1424027"/>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txBox="1"/>
          <p:nvPr/>
        </p:nvSpPr>
        <p:spPr>
          <a:xfrm flipH="1">
            <a:off x="1872877" y="1924902"/>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Open Sans"/>
                <a:ea typeface="Open Sans"/>
                <a:cs typeface="Open Sans"/>
                <a:sym typeface="Open Sans"/>
              </a:rPr>
              <a:t>Univariate Analysis</a:t>
            </a:r>
            <a:endParaRPr sz="1200" dirty="0">
              <a:solidFill>
                <a:schemeClr val="dk1"/>
              </a:solidFill>
              <a:latin typeface="Open Sans"/>
              <a:ea typeface="Open Sans"/>
              <a:cs typeface="Open Sans"/>
              <a:sym typeface="Open Sans"/>
            </a:endParaRPr>
          </a:p>
        </p:txBody>
      </p:sp>
      <p:sp>
        <p:nvSpPr>
          <p:cNvPr id="1926" name="Google Shape;1926;p37"/>
          <p:cNvSpPr txBox="1"/>
          <p:nvPr/>
        </p:nvSpPr>
        <p:spPr>
          <a:xfrm flipH="1">
            <a:off x="3748527" y="1924902"/>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Open Sans"/>
                <a:ea typeface="Open Sans"/>
                <a:cs typeface="Open Sans"/>
                <a:sym typeface="Open Sans"/>
              </a:rPr>
              <a:t>Bivariate Analysis</a:t>
            </a:r>
            <a:endParaRPr sz="1200" dirty="0">
              <a:solidFill>
                <a:schemeClr val="dk1"/>
              </a:solidFill>
              <a:latin typeface="Open Sans"/>
              <a:ea typeface="Open Sans"/>
              <a:cs typeface="Open Sans"/>
              <a:sym typeface="Open Sans"/>
            </a:endParaRPr>
          </a:p>
        </p:txBody>
      </p:sp>
      <p:sp>
        <p:nvSpPr>
          <p:cNvPr id="1927" name="Google Shape;1927;p37"/>
          <p:cNvSpPr txBox="1"/>
          <p:nvPr/>
        </p:nvSpPr>
        <p:spPr>
          <a:xfrm flipH="1">
            <a:off x="5712427" y="1924902"/>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Open Sans"/>
                <a:ea typeface="Open Sans"/>
                <a:cs typeface="Open Sans"/>
                <a:sym typeface="Open Sans"/>
              </a:rPr>
              <a:t>Multivariate Analysis</a:t>
            </a:r>
            <a:endParaRPr sz="1200" dirty="0">
              <a:solidFill>
                <a:schemeClr val="dk1"/>
              </a:solidFill>
              <a:latin typeface="Open Sans"/>
              <a:ea typeface="Open Sans"/>
              <a:cs typeface="Open Sans"/>
              <a:sym typeface="Open Sans"/>
            </a:endParaRPr>
          </a:p>
        </p:txBody>
      </p:sp>
      <p:cxnSp>
        <p:nvCxnSpPr>
          <p:cNvPr id="1929" name="Google Shape;1929;p37"/>
          <p:cNvCxnSpPr>
            <a:stCxn id="1921" idx="3"/>
            <a:endCxn id="1922" idx="1"/>
          </p:cNvCxnSpPr>
          <p:nvPr/>
        </p:nvCxnSpPr>
        <p:spPr>
          <a:xfrm>
            <a:off x="2779027" y="151222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1930" name="Google Shape;1930;p37"/>
          <p:cNvCxnSpPr>
            <a:stCxn id="1922" idx="3"/>
            <a:endCxn id="1923" idx="1"/>
          </p:cNvCxnSpPr>
          <p:nvPr/>
        </p:nvCxnSpPr>
        <p:spPr>
          <a:xfrm>
            <a:off x="4742927" y="151222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1932" name="Google Shape;1932;p37"/>
          <p:cNvCxnSpPr>
            <a:cxnSpLocks/>
            <a:stCxn id="1921" idx="2"/>
          </p:cNvCxnSpPr>
          <p:nvPr/>
        </p:nvCxnSpPr>
        <p:spPr>
          <a:xfrm>
            <a:off x="2690827" y="1600427"/>
            <a:ext cx="0" cy="324600"/>
          </a:xfrm>
          <a:prstGeom prst="straightConnector1">
            <a:avLst/>
          </a:prstGeom>
          <a:noFill/>
          <a:ln w="9525" cap="flat" cmpd="sng">
            <a:solidFill>
              <a:schemeClr val="dk1"/>
            </a:solidFill>
            <a:prstDash val="solid"/>
            <a:round/>
            <a:headEnd type="none" w="med" len="med"/>
            <a:tailEnd type="none" w="med" len="med"/>
          </a:ln>
        </p:spPr>
      </p:cxnSp>
      <p:cxnSp>
        <p:nvCxnSpPr>
          <p:cNvPr id="1933" name="Google Shape;1933;p37"/>
          <p:cNvCxnSpPr>
            <a:stCxn id="1922" idx="2"/>
            <a:endCxn id="1926" idx="0"/>
          </p:cNvCxnSpPr>
          <p:nvPr/>
        </p:nvCxnSpPr>
        <p:spPr>
          <a:xfrm>
            <a:off x="4654727" y="1600427"/>
            <a:ext cx="0" cy="324600"/>
          </a:xfrm>
          <a:prstGeom prst="straightConnector1">
            <a:avLst/>
          </a:prstGeom>
          <a:noFill/>
          <a:ln w="9525" cap="flat" cmpd="sng">
            <a:solidFill>
              <a:schemeClr val="dk1"/>
            </a:solidFill>
            <a:prstDash val="solid"/>
            <a:round/>
            <a:headEnd type="none" w="med" len="med"/>
            <a:tailEnd type="none" w="med" len="med"/>
          </a:ln>
        </p:spPr>
      </p:cxnSp>
      <p:cxnSp>
        <p:nvCxnSpPr>
          <p:cNvPr id="1934" name="Google Shape;1934;p37"/>
          <p:cNvCxnSpPr>
            <a:stCxn id="1923" idx="2"/>
            <a:endCxn id="1927" idx="0"/>
          </p:cNvCxnSpPr>
          <p:nvPr/>
        </p:nvCxnSpPr>
        <p:spPr>
          <a:xfrm>
            <a:off x="6618627" y="1600427"/>
            <a:ext cx="0" cy="324600"/>
          </a:xfrm>
          <a:prstGeom prst="straightConnector1">
            <a:avLst/>
          </a:prstGeom>
          <a:noFill/>
          <a:ln w="9525" cap="flat" cmpd="sng">
            <a:solidFill>
              <a:schemeClr val="dk1"/>
            </a:solidFill>
            <a:prstDash val="solid"/>
            <a:round/>
            <a:headEnd type="none" w="med" len="med"/>
            <a:tailEnd type="none" w="med" len="med"/>
          </a:ln>
        </p:spPr>
      </p:cxnSp>
      <p:sp>
        <p:nvSpPr>
          <p:cNvPr id="1936" name="Google Shape;1936;p37"/>
          <p:cNvSpPr/>
          <p:nvPr/>
        </p:nvSpPr>
        <p:spPr>
          <a:xfrm>
            <a:off x="2602627" y="3334677"/>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4566527" y="3334677"/>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txBox="1"/>
          <p:nvPr/>
        </p:nvSpPr>
        <p:spPr>
          <a:xfrm flipH="1">
            <a:off x="1778988" y="3835552"/>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a:solidFill>
                  <a:schemeClr val="dk1"/>
                </a:solidFill>
                <a:latin typeface="Open Sans"/>
                <a:ea typeface="Open Sans"/>
                <a:cs typeface="Open Sans"/>
                <a:sym typeface="Open Sans"/>
              </a:rPr>
              <a:t>Data </a:t>
            </a:r>
            <a:r>
              <a:rPr lang="en-ID" sz="1200" dirty="0" err="1">
                <a:solidFill>
                  <a:schemeClr val="dk1"/>
                </a:solidFill>
                <a:latin typeface="Open Sans"/>
                <a:ea typeface="Open Sans"/>
                <a:cs typeface="Open Sans"/>
                <a:sym typeface="Open Sans"/>
              </a:rPr>
              <a:t>Preprocesing</a:t>
            </a:r>
            <a:endParaRPr lang="en-ID" sz="1200" dirty="0">
              <a:solidFill>
                <a:schemeClr val="dk1"/>
              </a:solidFill>
              <a:latin typeface="Open Sans"/>
              <a:ea typeface="Open Sans"/>
              <a:cs typeface="Open Sans"/>
              <a:sym typeface="Open Sans"/>
            </a:endParaRPr>
          </a:p>
        </p:txBody>
      </p:sp>
      <p:sp>
        <p:nvSpPr>
          <p:cNvPr id="1941" name="Google Shape;1941;p37"/>
          <p:cNvSpPr txBox="1"/>
          <p:nvPr/>
        </p:nvSpPr>
        <p:spPr>
          <a:xfrm flipH="1">
            <a:off x="3748527" y="3835552"/>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err="1">
                <a:solidFill>
                  <a:schemeClr val="dk1"/>
                </a:solidFill>
                <a:latin typeface="Open Sans"/>
                <a:ea typeface="Open Sans"/>
                <a:cs typeface="Open Sans"/>
                <a:sym typeface="Open Sans"/>
              </a:rPr>
              <a:t>Modeling</a:t>
            </a:r>
            <a:r>
              <a:rPr lang="en-ID" sz="1200" dirty="0">
                <a:solidFill>
                  <a:schemeClr val="dk1"/>
                </a:solidFill>
                <a:latin typeface="Open Sans"/>
                <a:ea typeface="Open Sans"/>
                <a:cs typeface="Open Sans"/>
                <a:sym typeface="Open Sans"/>
              </a:rPr>
              <a:t> Machine Learning</a:t>
            </a:r>
          </a:p>
        </p:txBody>
      </p:sp>
      <p:cxnSp>
        <p:nvCxnSpPr>
          <p:cNvPr id="1944" name="Google Shape;1944;p37"/>
          <p:cNvCxnSpPr>
            <a:stCxn id="1936" idx="3"/>
            <a:endCxn id="1937" idx="1"/>
          </p:cNvCxnSpPr>
          <p:nvPr/>
        </p:nvCxnSpPr>
        <p:spPr>
          <a:xfrm>
            <a:off x="2779027" y="342287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1947" name="Google Shape;1947;p37"/>
          <p:cNvCxnSpPr>
            <a:cxnSpLocks/>
            <a:stCxn id="1936" idx="2"/>
          </p:cNvCxnSpPr>
          <p:nvPr/>
        </p:nvCxnSpPr>
        <p:spPr>
          <a:xfrm>
            <a:off x="2690827" y="3511077"/>
            <a:ext cx="0" cy="324600"/>
          </a:xfrm>
          <a:prstGeom prst="straightConnector1">
            <a:avLst/>
          </a:prstGeom>
          <a:noFill/>
          <a:ln w="9525" cap="flat" cmpd="sng">
            <a:solidFill>
              <a:schemeClr val="dk1"/>
            </a:solidFill>
            <a:prstDash val="solid"/>
            <a:round/>
            <a:headEnd type="none" w="med" len="med"/>
            <a:tailEnd type="none" w="med" len="med"/>
          </a:ln>
        </p:spPr>
      </p:cxnSp>
      <p:cxnSp>
        <p:nvCxnSpPr>
          <p:cNvPr id="1948" name="Google Shape;1948;p37"/>
          <p:cNvCxnSpPr>
            <a:stCxn id="1937" idx="2"/>
            <a:endCxn id="1941" idx="0"/>
          </p:cNvCxnSpPr>
          <p:nvPr/>
        </p:nvCxnSpPr>
        <p:spPr>
          <a:xfrm>
            <a:off x="4654727" y="3511077"/>
            <a:ext cx="0" cy="324600"/>
          </a:xfrm>
          <a:prstGeom prst="straightConnector1">
            <a:avLst/>
          </a:prstGeom>
          <a:noFill/>
          <a:ln w="9525" cap="flat" cmpd="sng">
            <a:solidFill>
              <a:schemeClr val="dk1"/>
            </a:solidFill>
            <a:prstDash val="solid"/>
            <a:round/>
            <a:headEnd type="none" w="med" len="med"/>
            <a:tailEnd type="none" w="med" len="med"/>
          </a:ln>
        </p:spPr>
      </p:cxnSp>
      <p:cxnSp>
        <p:nvCxnSpPr>
          <p:cNvPr id="1951" name="Google Shape;1951;p37"/>
          <p:cNvCxnSpPr>
            <a:cxnSpLocks/>
            <a:stCxn id="1927" idx="2"/>
            <a:endCxn id="1936" idx="0"/>
          </p:cNvCxnSpPr>
          <p:nvPr/>
        </p:nvCxnSpPr>
        <p:spPr>
          <a:xfrm rot="5400000">
            <a:off x="4136715" y="852814"/>
            <a:ext cx="1035975" cy="392775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2" name="Google Shape;1931;p37">
            <a:extLst>
              <a:ext uri="{FF2B5EF4-FFF2-40B4-BE49-F238E27FC236}">
                <a16:creationId xmlns:a16="http://schemas.microsoft.com/office/drawing/2014/main" id="{BC9BF141-AEC3-08E8-10E2-5D275C7D5F48}"/>
              </a:ext>
            </a:extLst>
          </p:cNvPr>
          <p:cNvCxnSpPr/>
          <p:nvPr/>
        </p:nvCxnSpPr>
        <p:spPr>
          <a:xfrm>
            <a:off x="4742927" y="3424977"/>
            <a:ext cx="1787400" cy="0"/>
          </a:xfrm>
          <a:prstGeom prst="straightConnector1">
            <a:avLst/>
          </a:prstGeom>
          <a:noFill/>
          <a:ln w="9525" cap="flat" cmpd="sng">
            <a:solidFill>
              <a:schemeClr val="dk1"/>
            </a:solidFill>
            <a:prstDash val="solid"/>
            <a:round/>
            <a:headEnd type="none" w="med" len="med"/>
            <a:tailEnd type="none" w="med" len="med"/>
          </a:ln>
        </p:spPr>
      </p:cxnSp>
      <p:sp>
        <p:nvSpPr>
          <p:cNvPr id="3" name="Google Shape;1924;p37">
            <a:extLst>
              <a:ext uri="{FF2B5EF4-FFF2-40B4-BE49-F238E27FC236}">
                <a16:creationId xmlns:a16="http://schemas.microsoft.com/office/drawing/2014/main" id="{78635FC2-D7A7-4923-E895-EC51FEEDE7E4}"/>
              </a:ext>
            </a:extLst>
          </p:cNvPr>
          <p:cNvSpPr/>
          <p:nvPr/>
        </p:nvSpPr>
        <p:spPr>
          <a:xfrm>
            <a:off x="6534551" y="3333181"/>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934;p37">
            <a:extLst>
              <a:ext uri="{FF2B5EF4-FFF2-40B4-BE49-F238E27FC236}">
                <a16:creationId xmlns:a16="http://schemas.microsoft.com/office/drawing/2014/main" id="{8BBD13DE-EE99-C166-99D2-5537457EA2EE}"/>
              </a:ext>
            </a:extLst>
          </p:cNvPr>
          <p:cNvCxnSpPr/>
          <p:nvPr/>
        </p:nvCxnSpPr>
        <p:spPr>
          <a:xfrm>
            <a:off x="6624267" y="3509581"/>
            <a:ext cx="0" cy="324600"/>
          </a:xfrm>
          <a:prstGeom prst="straightConnector1">
            <a:avLst/>
          </a:prstGeom>
          <a:noFill/>
          <a:ln w="9525" cap="flat" cmpd="sng">
            <a:solidFill>
              <a:schemeClr val="dk1"/>
            </a:solidFill>
            <a:prstDash val="solid"/>
            <a:round/>
            <a:headEnd type="none" w="med" len="med"/>
            <a:tailEnd type="none" w="med" len="med"/>
          </a:ln>
        </p:spPr>
      </p:cxnSp>
      <p:sp>
        <p:nvSpPr>
          <p:cNvPr id="5" name="Google Shape;1927;p37">
            <a:extLst>
              <a:ext uri="{FF2B5EF4-FFF2-40B4-BE49-F238E27FC236}">
                <a16:creationId xmlns:a16="http://schemas.microsoft.com/office/drawing/2014/main" id="{D8EA8C49-3479-B874-BF4F-5284C72D8254}"/>
              </a:ext>
            </a:extLst>
          </p:cNvPr>
          <p:cNvSpPr txBox="1"/>
          <p:nvPr/>
        </p:nvSpPr>
        <p:spPr>
          <a:xfrm flipH="1">
            <a:off x="5712426" y="3835552"/>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a:solidFill>
                  <a:schemeClr val="dk1"/>
                </a:solidFill>
                <a:latin typeface="Open Sans"/>
                <a:ea typeface="Open Sans"/>
                <a:cs typeface="Open Sans"/>
                <a:sym typeface="Open Sans"/>
              </a:rPr>
              <a:t>Business Insight</a:t>
            </a:r>
          </a:p>
        </p:txBody>
      </p:sp>
    </p:spTree>
    <p:extLst>
      <p:ext uri="{BB962C8B-B14F-4D97-AF65-F5344CB8AC3E}">
        <p14:creationId xmlns:p14="http://schemas.microsoft.com/office/powerpoint/2010/main" val="419250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414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Univariate Analysis</a:t>
            </a:r>
            <a:endParaRPr dirty="0"/>
          </a:p>
        </p:txBody>
      </p:sp>
      <p:sp>
        <p:nvSpPr>
          <p:cNvPr id="1594" name="Google Shape;1594;p30"/>
          <p:cNvSpPr txBox="1">
            <a:spLocks noGrp="1"/>
          </p:cNvSpPr>
          <p:nvPr>
            <p:ph type="subTitle" idx="1"/>
          </p:nvPr>
        </p:nvSpPr>
        <p:spPr>
          <a:xfrm>
            <a:off x="590550" y="3052892"/>
            <a:ext cx="8032750" cy="159236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900" b="1" dirty="0"/>
              <a:t>Data Insight : </a:t>
            </a:r>
          </a:p>
          <a:p>
            <a:pPr marL="228600" lvl="0" indent="-228600" algn="just" rtl="0">
              <a:spcBef>
                <a:spcPts val="0"/>
              </a:spcBef>
              <a:spcAft>
                <a:spcPts val="0"/>
              </a:spcAft>
              <a:buSzPct val="100000"/>
              <a:buAutoNum type="arabicPeriod"/>
            </a:pPr>
            <a:r>
              <a:rPr lang="en-US" sz="900" dirty="0" err="1"/>
              <a:t>Persebaran</a:t>
            </a:r>
            <a:r>
              <a:rPr lang="en-US" sz="900" dirty="0"/>
              <a:t> </a:t>
            </a:r>
            <a:r>
              <a:rPr lang="en-US" sz="900" b="1" dirty="0"/>
              <a:t>Gender Customers </a:t>
            </a:r>
            <a:r>
              <a:rPr lang="en-US" sz="900" dirty="0"/>
              <a:t>yang </a:t>
            </a:r>
            <a:r>
              <a:rPr lang="en-US" sz="900" dirty="0" err="1"/>
              <a:t>melakukan</a:t>
            </a:r>
            <a:r>
              <a:rPr lang="en-US" sz="900" dirty="0"/>
              <a:t> </a:t>
            </a:r>
            <a:r>
              <a:rPr lang="en-US" sz="900" b="1" dirty="0"/>
              <a:t>clicked on ads </a:t>
            </a:r>
            <a:r>
              <a:rPr lang="en-US" sz="900" b="1" dirty="0" err="1"/>
              <a:t>maupun</a:t>
            </a:r>
            <a:r>
              <a:rPr lang="en-US" sz="900" b="1" dirty="0"/>
              <a:t> </a:t>
            </a:r>
            <a:r>
              <a:rPr lang="en-US" sz="900" b="1" dirty="0" err="1"/>
              <a:t>tidak</a:t>
            </a:r>
            <a:r>
              <a:rPr lang="en-US" sz="900" dirty="0"/>
              <a:t>, </a:t>
            </a:r>
            <a:r>
              <a:rPr lang="en-US" sz="900" dirty="0" err="1"/>
              <a:t>cenderung</a:t>
            </a:r>
            <a:r>
              <a:rPr lang="en-US" sz="900" dirty="0"/>
              <a:t> </a:t>
            </a:r>
            <a:r>
              <a:rPr lang="en-US" sz="900" b="1" dirty="0" err="1"/>
              <a:t>memiliki</a:t>
            </a:r>
            <a:r>
              <a:rPr lang="en-US" sz="900" b="1" dirty="0"/>
              <a:t> </a:t>
            </a:r>
            <a:r>
              <a:rPr lang="en-US" sz="900" b="1" dirty="0" err="1"/>
              <a:t>proporsi</a:t>
            </a:r>
            <a:r>
              <a:rPr lang="en-US" sz="900" b="1" dirty="0"/>
              <a:t> </a:t>
            </a:r>
            <a:r>
              <a:rPr lang="en-US" sz="900" dirty="0"/>
              <a:t>yang </a:t>
            </a:r>
            <a:r>
              <a:rPr lang="en-US" sz="900" b="1" dirty="0" err="1"/>
              <a:t>hampir</a:t>
            </a:r>
            <a:r>
              <a:rPr lang="en-US" sz="900" b="1" dirty="0"/>
              <a:t> </a:t>
            </a:r>
            <a:r>
              <a:rPr lang="en-US" sz="900" b="1" dirty="0" err="1"/>
              <a:t>sama</a:t>
            </a:r>
            <a:r>
              <a:rPr lang="en-US" sz="900" dirty="0"/>
              <a:t>. Ini </a:t>
            </a:r>
            <a:r>
              <a:rPr lang="en-US" sz="900" dirty="0" err="1"/>
              <a:t>menandakan</a:t>
            </a:r>
            <a:r>
              <a:rPr lang="en-US" sz="900" dirty="0"/>
              <a:t> </a:t>
            </a:r>
            <a:r>
              <a:rPr lang="en-US" sz="900" b="1" dirty="0" err="1"/>
              <a:t>tidak</a:t>
            </a:r>
            <a:r>
              <a:rPr lang="en-US" sz="900" b="1" dirty="0"/>
              <a:t> </a:t>
            </a:r>
            <a:r>
              <a:rPr lang="en-US" sz="900" b="1" dirty="0" err="1"/>
              <a:t>adanya</a:t>
            </a:r>
            <a:r>
              <a:rPr lang="en-US" sz="900" b="1" dirty="0"/>
              <a:t> </a:t>
            </a:r>
            <a:r>
              <a:rPr lang="en-US" sz="900" b="1" dirty="0" err="1"/>
              <a:t>dominasi</a:t>
            </a:r>
            <a:r>
              <a:rPr lang="en-US" sz="900" b="1" dirty="0"/>
              <a:t> gender </a:t>
            </a:r>
            <a:r>
              <a:rPr lang="en-US" sz="900" dirty="0"/>
              <a:t>dalam feature male, feature ini </a:t>
            </a:r>
            <a:r>
              <a:rPr lang="en-US" sz="900" dirty="0" err="1"/>
              <a:t>masuk</a:t>
            </a:r>
            <a:r>
              <a:rPr lang="en-US" sz="900" dirty="0"/>
              <a:t> dalam </a:t>
            </a:r>
            <a:r>
              <a:rPr lang="en-US" sz="900" dirty="0" err="1"/>
              <a:t>kriteria</a:t>
            </a:r>
            <a:r>
              <a:rPr lang="en-US" sz="900" dirty="0"/>
              <a:t> </a:t>
            </a:r>
            <a:r>
              <a:rPr lang="en-US" sz="900" b="1" dirty="0"/>
              <a:t>feature yang dapat </a:t>
            </a:r>
            <a:r>
              <a:rPr lang="en-US" sz="900" b="1" dirty="0" err="1"/>
              <a:t>digunakan</a:t>
            </a:r>
            <a:r>
              <a:rPr lang="en-US" sz="900" b="1" dirty="0"/>
              <a:t> </a:t>
            </a:r>
            <a:r>
              <a:rPr lang="en-US" sz="900" b="1" dirty="0" err="1"/>
              <a:t>sebagai</a:t>
            </a:r>
            <a:r>
              <a:rPr lang="en-US" sz="900" b="1" dirty="0"/>
              <a:t> feature </a:t>
            </a:r>
            <a:r>
              <a:rPr lang="en-US" sz="900" b="1" dirty="0" err="1"/>
              <a:t>prediksi</a:t>
            </a:r>
            <a:r>
              <a:rPr lang="en-US" sz="900" dirty="0"/>
              <a:t>. Akan </a:t>
            </a:r>
            <a:r>
              <a:rPr lang="en-US" sz="900" dirty="0" err="1"/>
              <a:t>tetapi</a:t>
            </a:r>
            <a:r>
              <a:rPr lang="en-US" sz="900" dirty="0"/>
              <a:t> </a:t>
            </a:r>
            <a:r>
              <a:rPr lang="en-US" sz="900" dirty="0" err="1"/>
              <a:t>perlu</a:t>
            </a:r>
            <a:r>
              <a:rPr lang="en-US" sz="900" dirty="0"/>
              <a:t> dilakukan </a:t>
            </a:r>
            <a:r>
              <a:rPr lang="en-US" sz="900" dirty="0" err="1"/>
              <a:t>analisis</a:t>
            </a:r>
            <a:r>
              <a:rPr lang="en-US" sz="900" dirty="0"/>
              <a:t> lebih </a:t>
            </a:r>
            <a:r>
              <a:rPr lang="en-US" sz="900" dirty="0" err="1"/>
              <a:t>lanjut</a:t>
            </a:r>
            <a:r>
              <a:rPr lang="en-US" sz="900" dirty="0"/>
              <a:t> </a:t>
            </a:r>
            <a:r>
              <a:rPr lang="en-US" sz="900" dirty="0" err="1"/>
              <a:t>mengenai</a:t>
            </a:r>
            <a:r>
              <a:rPr lang="en-US" sz="900" dirty="0"/>
              <a:t> feature male ini, </a:t>
            </a:r>
            <a:r>
              <a:rPr lang="en-US" sz="900" dirty="0" err="1"/>
              <a:t>apakah</a:t>
            </a:r>
            <a:r>
              <a:rPr lang="en-US" sz="900" dirty="0"/>
              <a:t> </a:t>
            </a:r>
            <a:r>
              <a:rPr lang="en-US" sz="900" dirty="0" err="1"/>
              <a:t>memiliki</a:t>
            </a:r>
            <a:r>
              <a:rPr lang="en-US" sz="900" dirty="0"/>
              <a:t> </a:t>
            </a:r>
            <a:r>
              <a:rPr lang="en-US" sz="900" dirty="0" err="1"/>
              <a:t>pengaruh</a:t>
            </a:r>
            <a:r>
              <a:rPr lang="en-US" sz="900" dirty="0"/>
              <a:t> yang </a:t>
            </a:r>
            <a:r>
              <a:rPr lang="en-US" sz="900" dirty="0" err="1"/>
              <a:t>kuat</a:t>
            </a:r>
            <a:r>
              <a:rPr lang="en-US" sz="900" dirty="0"/>
              <a:t> </a:t>
            </a:r>
            <a:r>
              <a:rPr lang="en-US" sz="900" dirty="0" err="1"/>
              <a:t>terhadap</a:t>
            </a:r>
            <a:r>
              <a:rPr lang="en-US" sz="900" dirty="0"/>
              <a:t> kemungkinan customers </a:t>
            </a:r>
            <a:r>
              <a:rPr lang="en-US" sz="900" dirty="0" err="1"/>
              <a:t>melakukan</a:t>
            </a:r>
            <a:r>
              <a:rPr lang="en-US" sz="900" dirty="0"/>
              <a:t> clicked on ads. </a:t>
            </a:r>
          </a:p>
          <a:p>
            <a:pPr marL="228600" lvl="0" indent="-228600" algn="just" rtl="0">
              <a:spcBef>
                <a:spcPts val="0"/>
              </a:spcBef>
              <a:spcAft>
                <a:spcPts val="0"/>
              </a:spcAft>
              <a:buSzPct val="100000"/>
              <a:buAutoNum type="arabicPeriod"/>
            </a:pPr>
            <a:r>
              <a:rPr lang="en-US" sz="900" dirty="0"/>
              <a:t>Kolom target </a:t>
            </a:r>
            <a:r>
              <a:rPr lang="en-US" sz="900" b="1" dirty="0"/>
              <a:t>(Clicked on Ad) </a:t>
            </a:r>
            <a:r>
              <a:rPr lang="en-US" sz="900" dirty="0" err="1"/>
              <a:t>memiliki</a:t>
            </a:r>
            <a:r>
              <a:rPr lang="en-US" sz="900" dirty="0"/>
              <a:t> </a:t>
            </a:r>
            <a:r>
              <a:rPr lang="en-US" sz="900" b="1" dirty="0" err="1"/>
              <a:t>proporsi</a:t>
            </a:r>
            <a:r>
              <a:rPr lang="en-US" sz="900" dirty="0"/>
              <a:t> atau </a:t>
            </a:r>
            <a:r>
              <a:rPr lang="en-US" sz="900" b="1" dirty="0"/>
              <a:t>jumlah</a:t>
            </a:r>
            <a:r>
              <a:rPr lang="en-US" sz="900" dirty="0"/>
              <a:t> customers </a:t>
            </a:r>
            <a:r>
              <a:rPr lang="en-US" sz="900" b="1" dirty="0"/>
              <a:t>yang </a:t>
            </a:r>
            <a:r>
              <a:rPr lang="en-US" sz="900" b="1" dirty="0" err="1"/>
              <a:t>sama</a:t>
            </a:r>
            <a:r>
              <a:rPr lang="en-US" sz="900" b="1" dirty="0"/>
              <a:t> </a:t>
            </a:r>
            <a:r>
              <a:rPr lang="en-US" sz="900" dirty="0" err="1"/>
              <a:t>antara</a:t>
            </a:r>
            <a:r>
              <a:rPr lang="en-US" sz="900" dirty="0"/>
              <a:t> </a:t>
            </a:r>
            <a:r>
              <a:rPr lang="en-US" sz="900" b="1" dirty="0"/>
              <a:t>customers “yes” </a:t>
            </a:r>
            <a:r>
              <a:rPr lang="en-US" sz="900" dirty="0"/>
              <a:t>atau </a:t>
            </a:r>
            <a:r>
              <a:rPr lang="en-US" sz="900" b="1" dirty="0"/>
              <a:t>“no”</a:t>
            </a:r>
            <a:r>
              <a:rPr lang="en-US" sz="900" dirty="0"/>
              <a:t> dalam </a:t>
            </a:r>
            <a:r>
              <a:rPr lang="en-US" sz="900" b="1" dirty="0"/>
              <a:t>clicked on ads</a:t>
            </a:r>
            <a:r>
              <a:rPr lang="en-US" sz="900" dirty="0"/>
              <a:t>. Ini </a:t>
            </a:r>
            <a:r>
              <a:rPr lang="en-US" sz="900" dirty="0" err="1"/>
              <a:t>menandakan</a:t>
            </a:r>
            <a:r>
              <a:rPr lang="en-US" sz="900" dirty="0"/>
              <a:t> </a:t>
            </a:r>
            <a:r>
              <a:rPr lang="en-US" sz="900" dirty="0" err="1"/>
              <a:t>bahwa</a:t>
            </a:r>
            <a:r>
              <a:rPr lang="en-US" sz="900" dirty="0"/>
              <a:t> data yang </a:t>
            </a:r>
            <a:r>
              <a:rPr lang="en-US" sz="900" dirty="0" err="1"/>
              <a:t>digunakan</a:t>
            </a:r>
            <a:r>
              <a:rPr lang="en-US" sz="900" dirty="0"/>
              <a:t> </a:t>
            </a:r>
            <a:r>
              <a:rPr lang="en-US" sz="900" b="1" dirty="0" err="1"/>
              <a:t>merupakan</a:t>
            </a:r>
            <a:r>
              <a:rPr lang="en-US" sz="900" b="1" dirty="0"/>
              <a:t> data </a:t>
            </a:r>
            <a:r>
              <a:rPr lang="en-US" sz="900" dirty="0"/>
              <a:t>yang </a:t>
            </a:r>
            <a:r>
              <a:rPr lang="en-US" sz="900" dirty="0" err="1"/>
              <a:t>memiliki</a:t>
            </a:r>
            <a:r>
              <a:rPr lang="en-US" sz="900" dirty="0"/>
              <a:t> jumlah </a:t>
            </a:r>
            <a:r>
              <a:rPr lang="en-US" sz="900" b="1" dirty="0"/>
              <a:t>class </a:t>
            </a:r>
            <a:r>
              <a:rPr lang="en-US" sz="900" b="1" dirty="0" err="1"/>
              <a:t>seimbang</a:t>
            </a:r>
            <a:r>
              <a:rPr lang="en-US" sz="900" b="1" dirty="0"/>
              <a:t> </a:t>
            </a:r>
            <a:r>
              <a:rPr lang="en-US" sz="900" dirty="0"/>
              <a:t>atau </a:t>
            </a:r>
            <a:r>
              <a:rPr lang="en-US" sz="900" b="1" dirty="0"/>
              <a:t>balance</a:t>
            </a:r>
            <a:r>
              <a:rPr lang="en-US" sz="900" dirty="0"/>
              <a:t>, data yang </a:t>
            </a:r>
            <a:r>
              <a:rPr lang="en-US" sz="900" b="1" dirty="0"/>
              <a:t>balance</a:t>
            </a:r>
            <a:r>
              <a:rPr lang="en-US" sz="900" dirty="0"/>
              <a:t> </a:t>
            </a:r>
            <a:r>
              <a:rPr lang="en-US" sz="900" dirty="0" err="1"/>
              <a:t>akan</a:t>
            </a:r>
            <a:r>
              <a:rPr lang="en-US" sz="900" dirty="0"/>
              <a:t> </a:t>
            </a:r>
            <a:r>
              <a:rPr lang="en-US" sz="900" b="1" dirty="0" err="1"/>
              <a:t>memudahkan</a:t>
            </a:r>
            <a:r>
              <a:rPr lang="en-US" sz="900" b="1" dirty="0"/>
              <a:t> machine learning </a:t>
            </a:r>
            <a:r>
              <a:rPr lang="en-US" sz="900" dirty="0" err="1"/>
              <a:t>mempelajari</a:t>
            </a:r>
            <a:r>
              <a:rPr lang="en-US" sz="900" dirty="0"/>
              <a:t> semua feature yang </a:t>
            </a:r>
            <a:r>
              <a:rPr lang="en-US" sz="900" dirty="0" err="1"/>
              <a:t>diberikan</a:t>
            </a:r>
            <a:r>
              <a:rPr lang="en-US" sz="900" dirty="0"/>
              <a:t> pada </a:t>
            </a:r>
            <a:r>
              <a:rPr lang="en-US" sz="900" b="1" dirty="0" err="1"/>
              <a:t>saat</a:t>
            </a:r>
            <a:r>
              <a:rPr lang="en-US" sz="900" dirty="0"/>
              <a:t> </a:t>
            </a:r>
            <a:r>
              <a:rPr lang="en-US" sz="900" b="1" dirty="0" err="1"/>
              <a:t>pembelajaran</a:t>
            </a:r>
            <a:r>
              <a:rPr lang="en-US" sz="900" dirty="0"/>
              <a:t> dilakukan, </a:t>
            </a:r>
            <a:r>
              <a:rPr lang="en-US" sz="900" dirty="0" err="1"/>
              <a:t>hal</a:t>
            </a:r>
            <a:r>
              <a:rPr lang="en-US" sz="900" dirty="0"/>
              <a:t> ini </a:t>
            </a:r>
            <a:r>
              <a:rPr lang="en-US" sz="900" dirty="0" err="1"/>
              <a:t>karena</a:t>
            </a:r>
            <a:r>
              <a:rPr lang="en-US" sz="900" dirty="0"/>
              <a:t> </a:t>
            </a:r>
            <a:r>
              <a:rPr lang="en-US" sz="900" b="1" dirty="0"/>
              <a:t>machine learning </a:t>
            </a:r>
            <a:r>
              <a:rPr lang="en-US" sz="900" dirty="0" err="1"/>
              <a:t>akan</a:t>
            </a:r>
            <a:r>
              <a:rPr lang="en-US" sz="900" dirty="0"/>
              <a:t> </a:t>
            </a:r>
            <a:r>
              <a:rPr lang="en-US" sz="900" b="1" dirty="0" err="1"/>
              <a:t>bersifat</a:t>
            </a:r>
            <a:r>
              <a:rPr lang="en-US" sz="900" b="1" dirty="0"/>
              <a:t> </a:t>
            </a:r>
            <a:r>
              <a:rPr lang="en-US" sz="900" b="1" dirty="0" err="1"/>
              <a:t>adil</a:t>
            </a:r>
            <a:r>
              <a:rPr lang="en-US" sz="900" b="1" dirty="0"/>
              <a:t> </a:t>
            </a:r>
            <a:r>
              <a:rPr lang="en-US" sz="900" dirty="0"/>
              <a:t>dan </a:t>
            </a:r>
            <a:r>
              <a:rPr lang="en-US" sz="900" b="1" dirty="0" err="1"/>
              <a:t>tidak</a:t>
            </a:r>
            <a:r>
              <a:rPr lang="en-US" sz="900" b="1" dirty="0"/>
              <a:t> </a:t>
            </a:r>
            <a:r>
              <a:rPr lang="en-US" sz="900" b="1" dirty="0" err="1"/>
              <a:t>fokus</a:t>
            </a:r>
            <a:r>
              <a:rPr lang="en-US" sz="900" b="1" dirty="0"/>
              <a:t> </a:t>
            </a:r>
            <a:r>
              <a:rPr lang="en-US" sz="900" b="1" dirty="0" err="1"/>
              <a:t>hanya</a:t>
            </a:r>
            <a:r>
              <a:rPr lang="en-US" sz="900" b="1" dirty="0"/>
              <a:t> pada class yang </a:t>
            </a:r>
            <a:r>
              <a:rPr lang="en-US" sz="900" b="1" dirty="0" err="1"/>
              <a:t>memiliki</a:t>
            </a:r>
            <a:r>
              <a:rPr lang="en-US" sz="900" b="1" dirty="0"/>
              <a:t> jumlah lebih </a:t>
            </a:r>
            <a:r>
              <a:rPr lang="en-US" sz="900" b="1" dirty="0" err="1"/>
              <a:t>banyak</a:t>
            </a:r>
            <a:r>
              <a:rPr lang="en-US" sz="900" b="1" dirty="0"/>
              <a:t>. </a:t>
            </a:r>
          </a:p>
          <a:p>
            <a:pPr marL="228600" lvl="0" indent="-228600" algn="just" rtl="0">
              <a:spcBef>
                <a:spcPts val="0"/>
              </a:spcBef>
              <a:spcAft>
                <a:spcPts val="0"/>
              </a:spcAft>
              <a:buAutoNum type="arabicPeriod"/>
            </a:pPr>
            <a:endParaRPr sz="900" dirty="0"/>
          </a:p>
        </p:txBody>
      </p:sp>
      <p:grpSp>
        <p:nvGrpSpPr>
          <p:cNvPr id="1598" name="Google Shape;1598;p30"/>
          <p:cNvGrpSpPr/>
          <p:nvPr/>
        </p:nvGrpSpPr>
        <p:grpSpPr>
          <a:xfrm>
            <a:off x="76243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52415EC-1C57-7178-ABE9-77CD9FFEF3CB}"/>
              </a:ext>
            </a:extLst>
          </p:cNvPr>
          <p:cNvPicPr>
            <a:picLocks noChangeAspect="1"/>
          </p:cNvPicPr>
          <p:nvPr/>
        </p:nvPicPr>
        <p:blipFill>
          <a:blip r:embed="rId3"/>
          <a:stretch>
            <a:fillRect/>
          </a:stretch>
        </p:blipFill>
        <p:spPr>
          <a:xfrm>
            <a:off x="1248728" y="1024236"/>
            <a:ext cx="2764472" cy="2036561"/>
          </a:xfrm>
          <a:prstGeom prst="rect">
            <a:avLst/>
          </a:prstGeom>
        </p:spPr>
      </p:pic>
      <p:pic>
        <p:nvPicPr>
          <p:cNvPr id="6" name="Picture 5">
            <a:extLst>
              <a:ext uri="{FF2B5EF4-FFF2-40B4-BE49-F238E27FC236}">
                <a16:creationId xmlns:a16="http://schemas.microsoft.com/office/drawing/2014/main" id="{F72F6B5C-937E-162B-3BD9-28CA692B9F2A}"/>
              </a:ext>
            </a:extLst>
          </p:cNvPr>
          <p:cNvPicPr>
            <a:picLocks noChangeAspect="1"/>
          </p:cNvPicPr>
          <p:nvPr/>
        </p:nvPicPr>
        <p:blipFill>
          <a:blip r:embed="rId4"/>
          <a:stretch>
            <a:fillRect/>
          </a:stretch>
        </p:blipFill>
        <p:spPr>
          <a:xfrm>
            <a:off x="4569123" y="1000075"/>
            <a:ext cx="2924612" cy="2040117"/>
          </a:xfrm>
          <a:prstGeom prst="rect">
            <a:avLst/>
          </a:prstGeom>
        </p:spPr>
      </p:pic>
      <p:sp>
        <p:nvSpPr>
          <p:cNvPr id="2" name="Google Shape;1289;p28">
            <a:extLst>
              <a:ext uri="{FF2B5EF4-FFF2-40B4-BE49-F238E27FC236}">
                <a16:creationId xmlns:a16="http://schemas.microsoft.com/office/drawing/2014/main" id="{59F7F48C-058D-E9E1-A423-0BB4C062773F}"/>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5">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319244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Univariate Analysis</a:t>
            </a:r>
            <a:endParaRPr dirty="0"/>
          </a:p>
        </p:txBody>
      </p:sp>
      <p:sp>
        <p:nvSpPr>
          <p:cNvPr id="1594" name="Google Shape;1594;p30"/>
          <p:cNvSpPr txBox="1">
            <a:spLocks noGrp="1"/>
          </p:cNvSpPr>
          <p:nvPr>
            <p:ph type="subTitle" idx="1"/>
          </p:nvPr>
        </p:nvSpPr>
        <p:spPr>
          <a:xfrm>
            <a:off x="4965700" y="1127024"/>
            <a:ext cx="3676650" cy="322272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b="1" dirty="0"/>
              <a:t>Data Insight : </a:t>
            </a:r>
          </a:p>
          <a:p>
            <a:pPr marL="228600" lvl="0" indent="-228600" algn="just" rtl="0">
              <a:lnSpc>
                <a:spcPct val="150000"/>
              </a:lnSpc>
              <a:spcBef>
                <a:spcPts val="0"/>
              </a:spcBef>
              <a:spcAft>
                <a:spcPts val="0"/>
              </a:spcAft>
              <a:buSzPct val="100000"/>
              <a:buAutoNum type="arabicPeriod"/>
            </a:pPr>
            <a:r>
              <a:rPr lang="en-US" sz="900" dirty="0"/>
              <a:t>Feature </a:t>
            </a:r>
            <a:r>
              <a:rPr lang="en-US" sz="900" b="1" dirty="0"/>
              <a:t>Daily Time Spent on Site </a:t>
            </a:r>
            <a:r>
              <a:rPr lang="en-US" sz="900" dirty="0" err="1"/>
              <a:t>memiliki</a:t>
            </a:r>
            <a:r>
              <a:rPr lang="en-US" sz="900" dirty="0"/>
              <a:t> </a:t>
            </a:r>
            <a:r>
              <a:rPr lang="en-US" sz="900" b="1" dirty="0" err="1"/>
              <a:t>distribusi</a:t>
            </a:r>
            <a:r>
              <a:rPr lang="en-US" sz="900" b="1" dirty="0"/>
              <a:t> binomial </a:t>
            </a:r>
            <a:r>
              <a:rPr lang="en-US" sz="900" dirty="0"/>
              <a:t>atau </a:t>
            </a:r>
            <a:r>
              <a:rPr lang="en-US" sz="900" dirty="0" err="1"/>
              <a:t>memiliki</a:t>
            </a:r>
            <a:r>
              <a:rPr lang="en-US" sz="900" dirty="0"/>
              <a:t> </a:t>
            </a:r>
            <a:r>
              <a:rPr lang="en-US" sz="900" b="1" dirty="0"/>
              <a:t>2 </a:t>
            </a:r>
            <a:r>
              <a:rPr lang="en-US" sz="900" b="1" dirty="0" err="1"/>
              <a:t>jenis</a:t>
            </a:r>
            <a:r>
              <a:rPr lang="en-US" sz="900" b="1" dirty="0"/>
              <a:t> kelompok </a:t>
            </a:r>
            <a:r>
              <a:rPr lang="en-US" sz="900" dirty="0" err="1"/>
              <a:t>yakni</a:t>
            </a:r>
            <a:r>
              <a:rPr lang="en-US" sz="900" dirty="0"/>
              <a:t> kelompok </a:t>
            </a:r>
            <a:r>
              <a:rPr lang="en-US" sz="900" b="1" dirty="0"/>
              <a:t>pertama customers </a:t>
            </a:r>
            <a:r>
              <a:rPr lang="en-US" sz="900" dirty="0"/>
              <a:t>yang </a:t>
            </a:r>
            <a:r>
              <a:rPr lang="en-US" sz="900" dirty="0" err="1"/>
              <a:t>memiliki</a:t>
            </a:r>
            <a:r>
              <a:rPr lang="en-US" sz="900" dirty="0"/>
              <a:t> </a:t>
            </a:r>
            <a:r>
              <a:rPr lang="en-US" sz="900" b="1" dirty="0"/>
              <a:t>rata – rata daily time spent on site 45 </a:t>
            </a:r>
            <a:r>
              <a:rPr lang="en-US" sz="900" b="1" dirty="0" err="1"/>
              <a:t>menit</a:t>
            </a:r>
            <a:r>
              <a:rPr lang="en-US" sz="900" b="1" dirty="0"/>
              <a:t> </a:t>
            </a:r>
            <a:r>
              <a:rPr lang="en-US" sz="900" dirty="0"/>
              <a:t>dan kelompok </a:t>
            </a:r>
            <a:r>
              <a:rPr lang="en-US" sz="900" b="1" dirty="0" err="1"/>
              <a:t>kedua</a:t>
            </a:r>
            <a:r>
              <a:rPr lang="en-US" sz="900" b="1" dirty="0"/>
              <a:t> </a:t>
            </a:r>
            <a:r>
              <a:rPr lang="en-US" sz="900" dirty="0" err="1"/>
              <a:t>memiliki</a:t>
            </a:r>
            <a:r>
              <a:rPr lang="en-US" sz="900" dirty="0"/>
              <a:t> </a:t>
            </a:r>
            <a:r>
              <a:rPr lang="en-US" sz="900" b="1" dirty="0"/>
              <a:t>rata – rata daily time on site 80 </a:t>
            </a:r>
            <a:r>
              <a:rPr lang="en-US" sz="900" b="1" dirty="0" err="1"/>
              <a:t>menit</a:t>
            </a:r>
            <a:r>
              <a:rPr lang="en-US" sz="900" b="1" dirty="0"/>
              <a:t>. </a:t>
            </a:r>
          </a:p>
          <a:p>
            <a:pPr marL="228600" lvl="0" indent="-228600" algn="just" rtl="0">
              <a:lnSpc>
                <a:spcPct val="150000"/>
              </a:lnSpc>
              <a:spcBef>
                <a:spcPts val="0"/>
              </a:spcBef>
              <a:spcAft>
                <a:spcPts val="0"/>
              </a:spcAft>
              <a:buSzPct val="100000"/>
              <a:buAutoNum type="arabicPeriod"/>
            </a:pPr>
            <a:r>
              <a:rPr lang="en-US" sz="900" dirty="0"/>
              <a:t>Feature </a:t>
            </a:r>
            <a:r>
              <a:rPr lang="en-US" sz="900" b="1" dirty="0"/>
              <a:t>Age </a:t>
            </a:r>
            <a:r>
              <a:rPr lang="en-US" sz="900" dirty="0" err="1"/>
              <a:t>memiliki</a:t>
            </a:r>
            <a:r>
              <a:rPr lang="en-US" sz="900" dirty="0"/>
              <a:t> </a:t>
            </a:r>
            <a:r>
              <a:rPr lang="en-US" sz="900" b="1" dirty="0" err="1"/>
              <a:t>distribusi</a:t>
            </a:r>
            <a:r>
              <a:rPr lang="en-US" sz="900" b="1" dirty="0"/>
              <a:t> </a:t>
            </a:r>
            <a:r>
              <a:rPr lang="en-US" sz="900" dirty="0"/>
              <a:t>data </a:t>
            </a:r>
            <a:r>
              <a:rPr lang="en-US" sz="900" b="1" dirty="0"/>
              <a:t>skewness </a:t>
            </a:r>
            <a:r>
              <a:rPr lang="en-US" sz="900" b="1" dirty="0" err="1"/>
              <a:t>positif</a:t>
            </a:r>
            <a:r>
              <a:rPr lang="en-US" sz="900" b="1" dirty="0"/>
              <a:t> </a:t>
            </a:r>
            <a:r>
              <a:rPr lang="en-US" sz="900" dirty="0"/>
              <a:t>atau </a:t>
            </a:r>
            <a:r>
              <a:rPr lang="en-US" sz="900" b="1" dirty="0"/>
              <a:t>miring </a:t>
            </a:r>
            <a:r>
              <a:rPr lang="en-US" sz="900" b="1" dirty="0" err="1"/>
              <a:t>kekanan</a:t>
            </a:r>
            <a:r>
              <a:rPr lang="en-US" sz="900" dirty="0"/>
              <a:t>, Dimana </a:t>
            </a:r>
            <a:r>
              <a:rPr lang="en-US" sz="900" b="1" dirty="0"/>
              <a:t>rata – rata </a:t>
            </a:r>
            <a:r>
              <a:rPr lang="en-US" sz="900" b="1" dirty="0" err="1"/>
              <a:t>umur</a:t>
            </a:r>
            <a:r>
              <a:rPr lang="en-US" sz="900" b="1" dirty="0"/>
              <a:t> </a:t>
            </a:r>
            <a:r>
              <a:rPr lang="en-US" sz="900" dirty="0"/>
              <a:t>customer di </a:t>
            </a:r>
            <a:r>
              <a:rPr lang="en-US" sz="900" dirty="0" err="1"/>
              <a:t>angka</a:t>
            </a:r>
            <a:r>
              <a:rPr lang="en-US" sz="900" dirty="0"/>
              <a:t> </a:t>
            </a:r>
            <a:r>
              <a:rPr lang="en-US" sz="900" b="1" dirty="0"/>
              <a:t>30 </a:t>
            </a:r>
            <a:r>
              <a:rPr lang="en-US" sz="900" b="1" dirty="0" err="1"/>
              <a:t>tahunan</a:t>
            </a:r>
            <a:r>
              <a:rPr lang="en-US" sz="900" dirty="0"/>
              <a:t>. </a:t>
            </a:r>
          </a:p>
          <a:p>
            <a:pPr marL="228600" lvl="0" indent="-228600" algn="just" rtl="0">
              <a:lnSpc>
                <a:spcPct val="150000"/>
              </a:lnSpc>
              <a:spcBef>
                <a:spcPts val="0"/>
              </a:spcBef>
              <a:spcAft>
                <a:spcPts val="0"/>
              </a:spcAft>
              <a:buSzPct val="100000"/>
              <a:buAutoNum type="arabicPeriod"/>
            </a:pPr>
            <a:r>
              <a:rPr lang="en-US" sz="900" dirty="0"/>
              <a:t>Feature </a:t>
            </a:r>
            <a:r>
              <a:rPr lang="en-US" sz="900" b="1" dirty="0"/>
              <a:t>Area Income </a:t>
            </a:r>
            <a:r>
              <a:rPr lang="en-US" sz="900" dirty="0" err="1"/>
              <a:t>memiliki</a:t>
            </a:r>
            <a:r>
              <a:rPr lang="en-US" sz="900" dirty="0"/>
              <a:t> </a:t>
            </a:r>
            <a:r>
              <a:rPr lang="en-US" sz="900" b="1" dirty="0" err="1"/>
              <a:t>distribusi</a:t>
            </a:r>
            <a:r>
              <a:rPr lang="en-US" sz="900" b="1" dirty="0"/>
              <a:t> </a:t>
            </a:r>
            <a:r>
              <a:rPr lang="en-US" sz="900" dirty="0"/>
              <a:t>data </a:t>
            </a:r>
            <a:r>
              <a:rPr lang="en-US" sz="900" b="1" dirty="0"/>
              <a:t>skewness negative </a:t>
            </a:r>
            <a:r>
              <a:rPr lang="en-US" sz="900" dirty="0"/>
              <a:t>atau </a:t>
            </a:r>
            <a:r>
              <a:rPr lang="en-US" sz="900" b="1" dirty="0"/>
              <a:t>miring </a:t>
            </a:r>
            <a:r>
              <a:rPr lang="en-US" sz="900" b="1" dirty="0" err="1"/>
              <a:t>kekiri</a:t>
            </a:r>
            <a:r>
              <a:rPr lang="en-US" sz="900" dirty="0"/>
              <a:t>, Dimana </a:t>
            </a:r>
            <a:r>
              <a:rPr lang="en-US" sz="900" b="1" dirty="0"/>
              <a:t>rata – rata</a:t>
            </a:r>
            <a:r>
              <a:rPr lang="en-US" sz="900" dirty="0"/>
              <a:t> </a:t>
            </a:r>
            <a:r>
              <a:rPr lang="en-US" sz="900" b="1" dirty="0"/>
              <a:t>income </a:t>
            </a:r>
            <a:r>
              <a:rPr lang="en-US" sz="900" dirty="0"/>
              <a:t>customer di </a:t>
            </a:r>
            <a:r>
              <a:rPr lang="en-US" sz="900" dirty="0" err="1"/>
              <a:t>angka</a:t>
            </a:r>
            <a:r>
              <a:rPr lang="en-US" sz="900" dirty="0"/>
              <a:t> </a:t>
            </a:r>
            <a:r>
              <a:rPr lang="en-US" sz="900" b="1" dirty="0"/>
              <a:t>4.5 </a:t>
            </a:r>
            <a:r>
              <a:rPr lang="en-US" sz="900" b="1" dirty="0" err="1"/>
              <a:t>juta</a:t>
            </a:r>
            <a:r>
              <a:rPr lang="en-US" sz="900" dirty="0"/>
              <a:t>. </a:t>
            </a:r>
          </a:p>
          <a:p>
            <a:pPr marL="228600" lvl="0" indent="-228600" algn="just" rtl="0">
              <a:lnSpc>
                <a:spcPct val="150000"/>
              </a:lnSpc>
              <a:spcBef>
                <a:spcPts val="0"/>
              </a:spcBef>
              <a:spcAft>
                <a:spcPts val="0"/>
              </a:spcAft>
              <a:buSzPct val="100000"/>
              <a:buAutoNum type="arabicPeriod"/>
            </a:pPr>
            <a:r>
              <a:rPr lang="en-US" sz="900" dirty="0"/>
              <a:t>Feature </a:t>
            </a:r>
            <a:r>
              <a:rPr lang="en-US" sz="900" b="1" dirty="0"/>
              <a:t>Daily Internet Usage </a:t>
            </a:r>
            <a:r>
              <a:rPr lang="en-US" sz="900" dirty="0" err="1"/>
              <a:t>memiliki</a:t>
            </a:r>
            <a:r>
              <a:rPr lang="en-US" sz="900" dirty="0"/>
              <a:t> </a:t>
            </a:r>
            <a:r>
              <a:rPr lang="en-US" sz="900" b="1" dirty="0" err="1"/>
              <a:t>distribusi</a:t>
            </a:r>
            <a:r>
              <a:rPr lang="en-US" sz="900" b="1" dirty="0"/>
              <a:t> binomial</a:t>
            </a:r>
            <a:r>
              <a:rPr lang="en-US" sz="900" dirty="0"/>
              <a:t>, Dimana customer </a:t>
            </a:r>
            <a:r>
              <a:rPr lang="en-US" sz="900" b="1" dirty="0" err="1"/>
              <a:t>terbagi</a:t>
            </a:r>
            <a:r>
              <a:rPr lang="en-US" sz="900" b="1" dirty="0"/>
              <a:t> </a:t>
            </a:r>
            <a:r>
              <a:rPr lang="en-US" sz="900" dirty="0" err="1"/>
              <a:t>menjadi</a:t>
            </a:r>
            <a:r>
              <a:rPr lang="en-US" sz="900" dirty="0"/>
              <a:t> </a:t>
            </a:r>
            <a:r>
              <a:rPr lang="en-US" sz="900" b="1" dirty="0"/>
              <a:t>2 kelompok </a:t>
            </a:r>
            <a:r>
              <a:rPr lang="en-US" sz="900" dirty="0" err="1"/>
              <a:t>yakni</a:t>
            </a:r>
            <a:r>
              <a:rPr lang="en-US" sz="900" dirty="0"/>
              <a:t> kelompok </a:t>
            </a:r>
            <a:r>
              <a:rPr lang="en-US" sz="900" b="1" dirty="0"/>
              <a:t>daily internet usage di 130 </a:t>
            </a:r>
            <a:r>
              <a:rPr lang="en-US" sz="900" b="1" dirty="0" err="1"/>
              <a:t>menit</a:t>
            </a:r>
            <a:r>
              <a:rPr lang="en-US" sz="900" b="1" dirty="0"/>
              <a:t> </a:t>
            </a:r>
            <a:r>
              <a:rPr lang="en-US" sz="900" dirty="0"/>
              <a:t>dan </a:t>
            </a:r>
            <a:r>
              <a:rPr lang="en-US" sz="900" b="1" dirty="0"/>
              <a:t>daily internet usage di 220 </a:t>
            </a:r>
            <a:r>
              <a:rPr lang="en-US" sz="900" b="1" dirty="0" err="1"/>
              <a:t>menit</a:t>
            </a:r>
            <a:r>
              <a:rPr lang="en-US" sz="900" dirty="0"/>
              <a:t>. </a:t>
            </a:r>
          </a:p>
        </p:txBody>
      </p:sp>
      <p:grpSp>
        <p:nvGrpSpPr>
          <p:cNvPr id="1598" name="Google Shape;1598;p30"/>
          <p:cNvGrpSpPr/>
          <p:nvPr/>
        </p:nvGrpSpPr>
        <p:grpSpPr>
          <a:xfrm>
            <a:off x="76243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B152FF9-FC2E-132B-9CAE-82053BC0CFF0}"/>
              </a:ext>
            </a:extLst>
          </p:cNvPr>
          <p:cNvPicPr>
            <a:picLocks noChangeAspect="1"/>
          </p:cNvPicPr>
          <p:nvPr/>
        </p:nvPicPr>
        <p:blipFill>
          <a:blip r:embed="rId3"/>
          <a:stretch>
            <a:fillRect/>
          </a:stretch>
        </p:blipFill>
        <p:spPr>
          <a:xfrm>
            <a:off x="567600" y="1576124"/>
            <a:ext cx="4353650" cy="2324526"/>
          </a:xfrm>
          <a:prstGeom prst="rect">
            <a:avLst/>
          </a:prstGeom>
        </p:spPr>
      </p:pic>
      <p:sp>
        <p:nvSpPr>
          <p:cNvPr id="4" name="Google Shape;1289;p28">
            <a:extLst>
              <a:ext uri="{FF2B5EF4-FFF2-40B4-BE49-F238E27FC236}">
                <a16:creationId xmlns:a16="http://schemas.microsoft.com/office/drawing/2014/main" id="{8562E656-3A1D-E64D-6EF6-77944B241B42}"/>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241813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Bivariate Analysis</a:t>
            </a:r>
            <a:endParaRPr dirty="0"/>
          </a:p>
        </p:txBody>
      </p:sp>
      <p:sp>
        <p:nvSpPr>
          <p:cNvPr id="1594" name="Google Shape;1594;p30"/>
          <p:cNvSpPr txBox="1">
            <a:spLocks noGrp="1"/>
          </p:cNvSpPr>
          <p:nvPr>
            <p:ph type="subTitle" idx="1"/>
          </p:nvPr>
        </p:nvSpPr>
        <p:spPr>
          <a:xfrm>
            <a:off x="5238750" y="1288772"/>
            <a:ext cx="3301228" cy="30609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b="1" dirty="0"/>
              <a:t>Business Insight : </a:t>
            </a:r>
          </a:p>
          <a:p>
            <a:pPr marL="0" lvl="0" indent="0" algn="just" rtl="0">
              <a:lnSpc>
                <a:spcPct val="150000"/>
              </a:lnSpc>
              <a:spcBef>
                <a:spcPts val="0"/>
              </a:spcBef>
              <a:spcAft>
                <a:spcPts val="0"/>
              </a:spcAft>
              <a:buNone/>
            </a:pPr>
            <a:r>
              <a:rPr lang="en-US" sz="900" b="1" dirty="0" err="1"/>
              <a:t>Terdapat</a:t>
            </a:r>
            <a:r>
              <a:rPr lang="en-US" sz="900" b="1" dirty="0"/>
              <a:t> 2 kelompok </a:t>
            </a:r>
            <a:r>
              <a:rPr lang="en-US" sz="900" dirty="0"/>
              <a:t>customers </a:t>
            </a:r>
            <a:r>
              <a:rPr lang="en-US" sz="900" b="1" dirty="0" err="1"/>
              <a:t>berdasarkan</a:t>
            </a:r>
            <a:r>
              <a:rPr lang="en-US" sz="900" b="1" dirty="0"/>
              <a:t> </a:t>
            </a:r>
            <a:r>
              <a:rPr lang="en-US" sz="900" b="1" dirty="0" err="1"/>
              <a:t>analisis</a:t>
            </a:r>
            <a:r>
              <a:rPr lang="en-US" sz="900" b="1" dirty="0"/>
              <a:t> </a:t>
            </a:r>
            <a:r>
              <a:rPr lang="en-US" sz="900" dirty="0" err="1"/>
              <a:t>pengaruh</a:t>
            </a:r>
            <a:r>
              <a:rPr lang="en-US" sz="900" dirty="0"/>
              <a:t> </a:t>
            </a:r>
            <a:r>
              <a:rPr lang="en-US" sz="900" b="1" dirty="0"/>
              <a:t>income grub </a:t>
            </a:r>
            <a:r>
              <a:rPr lang="en-US" sz="900" dirty="0" err="1"/>
              <a:t>terhadap</a:t>
            </a:r>
            <a:r>
              <a:rPr lang="en-US" sz="900" dirty="0"/>
              <a:t> </a:t>
            </a:r>
            <a:r>
              <a:rPr lang="en-US" sz="900" b="1" dirty="0" err="1"/>
              <a:t>persentase</a:t>
            </a:r>
            <a:r>
              <a:rPr lang="en-US" sz="900" b="1" dirty="0"/>
              <a:t> </a:t>
            </a:r>
            <a:r>
              <a:rPr lang="en-US" sz="900" dirty="0"/>
              <a:t>customers </a:t>
            </a:r>
            <a:r>
              <a:rPr lang="en-US" sz="900" b="1" dirty="0"/>
              <a:t>clicked on ads </a:t>
            </a:r>
            <a:r>
              <a:rPr lang="en-US" sz="900" dirty="0" err="1"/>
              <a:t>yakni</a:t>
            </a:r>
            <a:r>
              <a:rPr lang="en-US" sz="900" dirty="0"/>
              <a:t> :</a:t>
            </a:r>
          </a:p>
          <a:p>
            <a:pPr marL="228600" lvl="0" indent="-228600" algn="just" rtl="0">
              <a:lnSpc>
                <a:spcPct val="150000"/>
              </a:lnSpc>
              <a:spcBef>
                <a:spcPts val="0"/>
              </a:spcBef>
              <a:spcAft>
                <a:spcPts val="0"/>
              </a:spcAft>
              <a:buSzPct val="100000"/>
              <a:buAutoNum type="arabicPeriod"/>
            </a:pPr>
            <a:r>
              <a:rPr lang="en-US" sz="900" b="1" dirty="0" err="1"/>
              <a:t>Kedua</a:t>
            </a:r>
            <a:r>
              <a:rPr lang="en-US" sz="900" b="1" dirty="0"/>
              <a:t> kelompok </a:t>
            </a:r>
            <a:r>
              <a:rPr lang="en-US" sz="900" dirty="0"/>
              <a:t>ini </a:t>
            </a:r>
            <a:r>
              <a:rPr lang="en-US" sz="900" b="1" dirty="0" err="1"/>
              <a:t>terbagi</a:t>
            </a:r>
            <a:r>
              <a:rPr lang="en-US" sz="900" b="1" dirty="0"/>
              <a:t> </a:t>
            </a:r>
            <a:r>
              <a:rPr lang="en-US" sz="900" dirty="0" err="1"/>
              <a:t>berdasarkan</a:t>
            </a:r>
            <a:r>
              <a:rPr lang="en-US" sz="900" dirty="0"/>
              <a:t> </a:t>
            </a:r>
            <a:r>
              <a:rPr lang="en-US" sz="900" b="1" dirty="0"/>
              <a:t>batas income </a:t>
            </a:r>
            <a:r>
              <a:rPr lang="en-US" sz="900" dirty="0"/>
              <a:t>di </a:t>
            </a:r>
            <a:r>
              <a:rPr lang="en-US" sz="900" dirty="0" err="1"/>
              <a:t>angka</a:t>
            </a:r>
            <a:r>
              <a:rPr lang="en-US" sz="900" dirty="0"/>
              <a:t> </a:t>
            </a:r>
            <a:r>
              <a:rPr lang="en-US" sz="900" b="1" dirty="0"/>
              <a:t>3 </a:t>
            </a:r>
            <a:r>
              <a:rPr lang="en-US" sz="900" b="1" dirty="0" err="1"/>
              <a:t>juta</a:t>
            </a:r>
            <a:r>
              <a:rPr lang="en-US" sz="900" dirty="0"/>
              <a:t>. </a:t>
            </a:r>
          </a:p>
          <a:p>
            <a:pPr marL="228600" lvl="0" indent="-228600" algn="just" rtl="0">
              <a:lnSpc>
                <a:spcPct val="150000"/>
              </a:lnSpc>
              <a:spcBef>
                <a:spcPts val="0"/>
              </a:spcBef>
              <a:spcAft>
                <a:spcPts val="0"/>
              </a:spcAft>
              <a:buSzPct val="100000"/>
              <a:buAutoNum type="arabicPeriod"/>
            </a:pPr>
            <a:r>
              <a:rPr lang="en-US" sz="900" dirty="0"/>
              <a:t>Customer yang </a:t>
            </a:r>
            <a:r>
              <a:rPr lang="en-US" sz="900" dirty="0" err="1"/>
              <a:t>memiliki</a:t>
            </a:r>
            <a:r>
              <a:rPr lang="en-US" sz="900" dirty="0"/>
              <a:t> </a:t>
            </a:r>
            <a:r>
              <a:rPr lang="en-US" sz="900" b="1" dirty="0"/>
              <a:t>income </a:t>
            </a:r>
            <a:r>
              <a:rPr lang="en-US" sz="900" b="1" dirty="0" err="1"/>
              <a:t>dibawah</a:t>
            </a:r>
            <a:r>
              <a:rPr lang="en-US" sz="900" b="1" dirty="0"/>
              <a:t> </a:t>
            </a:r>
            <a:r>
              <a:rPr lang="en-US" sz="900" dirty="0"/>
              <a:t>atau </a:t>
            </a:r>
            <a:r>
              <a:rPr lang="en-US" sz="900" b="1" dirty="0" err="1"/>
              <a:t>maksimal</a:t>
            </a:r>
            <a:r>
              <a:rPr lang="en-US" sz="900" b="1" dirty="0"/>
              <a:t> </a:t>
            </a:r>
            <a:r>
              <a:rPr lang="en-US" sz="900" dirty="0" err="1"/>
              <a:t>diangka</a:t>
            </a:r>
            <a:r>
              <a:rPr lang="en-US" sz="900" dirty="0"/>
              <a:t> </a:t>
            </a:r>
            <a:r>
              <a:rPr lang="en-US" sz="900" b="1" dirty="0"/>
              <a:t>3 </a:t>
            </a:r>
            <a:r>
              <a:rPr lang="en-US" sz="900" b="1" dirty="0" err="1"/>
              <a:t>juta</a:t>
            </a:r>
            <a:r>
              <a:rPr lang="en-US" sz="900" dirty="0"/>
              <a:t>, </a:t>
            </a:r>
            <a:r>
              <a:rPr lang="en-US" sz="900" dirty="0" err="1"/>
              <a:t>maka</a:t>
            </a:r>
            <a:r>
              <a:rPr lang="en-US" sz="900" dirty="0"/>
              <a:t> </a:t>
            </a:r>
            <a:r>
              <a:rPr lang="en-US" sz="900" b="1" dirty="0" err="1"/>
              <a:t>persentase</a:t>
            </a:r>
            <a:r>
              <a:rPr lang="en-US" sz="900" b="1" dirty="0"/>
              <a:t> </a:t>
            </a:r>
            <a:r>
              <a:rPr lang="en-US" sz="900" dirty="0"/>
              <a:t>customer </a:t>
            </a:r>
            <a:r>
              <a:rPr lang="en-US" sz="900" b="1" dirty="0" err="1"/>
              <a:t>melakukan</a:t>
            </a:r>
            <a:r>
              <a:rPr lang="en-US" sz="900" b="1" dirty="0"/>
              <a:t> clicked on ads sangat </a:t>
            </a:r>
            <a:r>
              <a:rPr lang="en-US" sz="900" b="1" dirty="0" err="1"/>
              <a:t>besar</a:t>
            </a:r>
            <a:r>
              <a:rPr lang="en-US" sz="900" b="1" dirty="0"/>
              <a:t> </a:t>
            </a:r>
            <a:r>
              <a:rPr lang="en-US" sz="900" dirty="0" err="1"/>
              <a:t>dibandingkan</a:t>
            </a:r>
            <a:r>
              <a:rPr lang="en-US" sz="900" dirty="0"/>
              <a:t> </a:t>
            </a:r>
            <a:r>
              <a:rPr lang="en-US" sz="900" dirty="0" err="1"/>
              <a:t>tidak</a:t>
            </a:r>
            <a:r>
              <a:rPr lang="en-US" sz="900" dirty="0"/>
              <a:t> </a:t>
            </a:r>
            <a:r>
              <a:rPr lang="en-US" sz="900" dirty="0" err="1"/>
              <a:t>melakukan</a:t>
            </a:r>
            <a:r>
              <a:rPr lang="en-US" sz="900" dirty="0"/>
              <a:t> clicked on ads. </a:t>
            </a:r>
          </a:p>
          <a:p>
            <a:pPr marL="228600" lvl="0" indent="-228600" algn="just" rtl="0">
              <a:lnSpc>
                <a:spcPct val="150000"/>
              </a:lnSpc>
              <a:spcBef>
                <a:spcPts val="0"/>
              </a:spcBef>
              <a:spcAft>
                <a:spcPts val="0"/>
              </a:spcAft>
              <a:buSzPct val="100000"/>
              <a:buAutoNum type="arabicPeriod"/>
            </a:pPr>
            <a:r>
              <a:rPr lang="en-US" sz="900" dirty="0" err="1"/>
              <a:t>Apablia</a:t>
            </a:r>
            <a:r>
              <a:rPr lang="en-US" sz="900" dirty="0"/>
              <a:t> </a:t>
            </a:r>
            <a:r>
              <a:rPr lang="en-US" sz="900" b="1" dirty="0"/>
              <a:t>customers </a:t>
            </a:r>
            <a:r>
              <a:rPr lang="en-US" sz="900" dirty="0" err="1"/>
              <a:t>memiliki</a:t>
            </a:r>
            <a:r>
              <a:rPr lang="en-US" sz="900" dirty="0"/>
              <a:t> </a:t>
            </a:r>
            <a:r>
              <a:rPr lang="en-US" sz="900" b="1" dirty="0"/>
              <a:t>income </a:t>
            </a:r>
            <a:r>
              <a:rPr lang="en-US" sz="900" b="1" dirty="0" err="1"/>
              <a:t>diatas</a:t>
            </a:r>
            <a:r>
              <a:rPr lang="en-US" sz="900" b="1" dirty="0"/>
              <a:t> 3 </a:t>
            </a:r>
            <a:r>
              <a:rPr lang="en-US" sz="900" b="1" dirty="0" err="1"/>
              <a:t>juta</a:t>
            </a:r>
            <a:r>
              <a:rPr lang="en-US" sz="900" dirty="0"/>
              <a:t>, </a:t>
            </a:r>
            <a:r>
              <a:rPr lang="en-US" sz="900" dirty="0" err="1"/>
              <a:t>maka</a:t>
            </a:r>
            <a:r>
              <a:rPr lang="en-US" sz="900" dirty="0"/>
              <a:t> </a:t>
            </a:r>
            <a:r>
              <a:rPr lang="en-US" sz="900" b="1" dirty="0" err="1"/>
              <a:t>persentase</a:t>
            </a:r>
            <a:r>
              <a:rPr lang="en-US" sz="900" b="1" dirty="0"/>
              <a:t> </a:t>
            </a:r>
            <a:r>
              <a:rPr lang="en-US" sz="900" dirty="0"/>
              <a:t>customers </a:t>
            </a:r>
            <a:r>
              <a:rPr lang="en-US" sz="900" dirty="0" err="1"/>
              <a:t>tersebut</a:t>
            </a:r>
            <a:r>
              <a:rPr lang="en-US" sz="900" dirty="0"/>
              <a:t> </a:t>
            </a:r>
            <a:r>
              <a:rPr lang="en-US" sz="900" b="1" dirty="0" err="1"/>
              <a:t>melakukan</a:t>
            </a:r>
            <a:r>
              <a:rPr lang="en-US" sz="900" b="1" dirty="0"/>
              <a:t> clicked on ads sangat </a:t>
            </a:r>
            <a:r>
              <a:rPr lang="en-US" sz="900" b="1" dirty="0" err="1"/>
              <a:t>kecil</a:t>
            </a:r>
            <a:r>
              <a:rPr lang="en-US" sz="900" b="1" dirty="0"/>
              <a:t> </a:t>
            </a:r>
            <a:r>
              <a:rPr lang="en-US" sz="900" dirty="0"/>
              <a:t>(</a:t>
            </a:r>
            <a:r>
              <a:rPr lang="en-US" sz="900" dirty="0" err="1"/>
              <a:t>cenderung</a:t>
            </a:r>
            <a:r>
              <a:rPr lang="en-US" sz="900" dirty="0"/>
              <a:t> </a:t>
            </a:r>
            <a:r>
              <a:rPr lang="en-US" sz="900" b="1" dirty="0" err="1"/>
              <a:t>tidak</a:t>
            </a:r>
            <a:r>
              <a:rPr lang="en-US" sz="900" b="1" dirty="0"/>
              <a:t> </a:t>
            </a:r>
            <a:r>
              <a:rPr lang="en-US" sz="900" b="1" dirty="0" err="1"/>
              <a:t>melakukan</a:t>
            </a:r>
            <a:r>
              <a:rPr lang="en-US" sz="900" b="1" dirty="0"/>
              <a:t> clicked on ads</a:t>
            </a:r>
            <a:r>
              <a:rPr lang="en-US" sz="900" dirty="0"/>
              <a:t>).</a:t>
            </a:r>
            <a:endParaRPr sz="900" dirty="0"/>
          </a:p>
        </p:txBody>
      </p:sp>
      <p:grpSp>
        <p:nvGrpSpPr>
          <p:cNvPr id="1598" name="Google Shape;1598;p30"/>
          <p:cNvGrpSpPr/>
          <p:nvPr/>
        </p:nvGrpSpPr>
        <p:grpSpPr>
          <a:xfrm>
            <a:off x="76243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BE13B008-B78F-0296-971F-15AE5D3EF3D3}"/>
              </a:ext>
            </a:extLst>
          </p:cNvPr>
          <p:cNvPicPr>
            <a:picLocks noChangeAspect="1"/>
          </p:cNvPicPr>
          <p:nvPr/>
        </p:nvPicPr>
        <p:blipFill>
          <a:blip r:embed="rId3"/>
          <a:stretch>
            <a:fillRect/>
          </a:stretch>
        </p:blipFill>
        <p:spPr>
          <a:xfrm>
            <a:off x="897800" y="1689067"/>
            <a:ext cx="4233000" cy="2431650"/>
          </a:xfrm>
          <a:prstGeom prst="rect">
            <a:avLst/>
          </a:prstGeom>
        </p:spPr>
      </p:pic>
      <p:sp>
        <p:nvSpPr>
          <p:cNvPr id="3" name="Google Shape;1289;p28">
            <a:extLst>
              <a:ext uri="{FF2B5EF4-FFF2-40B4-BE49-F238E27FC236}">
                <a16:creationId xmlns:a16="http://schemas.microsoft.com/office/drawing/2014/main" id="{F647B99A-0DE8-931C-B7C5-9472E4624435}"/>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114768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Bivariate Analysis</a:t>
            </a:r>
            <a:endParaRPr dirty="0"/>
          </a:p>
        </p:txBody>
      </p:sp>
      <p:sp>
        <p:nvSpPr>
          <p:cNvPr id="1594" name="Google Shape;1594;p30"/>
          <p:cNvSpPr txBox="1">
            <a:spLocks noGrp="1"/>
          </p:cNvSpPr>
          <p:nvPr>
            <p:ph type="subTitle" idx="1"/>
          </p:nvPr>
        </p:nvSpPr>
        <p:spPr>
          <a:xfrm>
            <a:off x="5568043" y="1362342"/>
            <a:ext cx="2954187" cy="314859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b="1" dirty="0"/>
              <a:t>Business Insight : </a:t>
            </a:r>
          </a:p>
          <a:p>
            <a:pPr marL="0" lvl="0" indent="0" algn="just" rtl="0">
              <a:lnSpc>
                <a:spcPct val="150000"/>
              </a:lnSpc>
              <a:spcBef>
                <a:spcPts val="0"/>
              </a:spcBef>
              <a:spcAft>
                <a:spcPts val="0"/>
              </a:spcAft>
              <a:buNone/>
            </a:pPr>
            <a:r>
              <a:rPr lang="en" sz="1000" b="1" dirty="0"/>
              <a:t>Terdapat pola </a:t>
            </a:r>
            <a:r>
              <a:rPr lang="en" sz="1000" dirty="0"/>
              <a:t>atau </a:t>
            </a:r>
            <a:r>
              <a:rPr lang="en" sz="1000" b="1" dirty="0"/>
              <a:t>trend negative </a:t>
            </a:r>
            <a:r>
              <a:rPr lang="en" sz="1000" dirty="0"/>
              <a:t>customers </a:t>
            </a:r>
            <a:r>
              <a:rPr lang="en" sz="1000" b="1" dirty="0"/>
              <a:t>Daily Time Spent on Site </a:t>
            </a:r>
            <a:r>
              <a:rPr lang="en" sz="1000" dirty="0"/>
              <a:t>terhadap persentase clicked on ads, dimana </a:t>
            </a:r>
            <a:r>
              <a:rPr lang="en" sz="1000" b="1" dirty="0"/>
              <a:t>semakin banyak waktu yang dihabiskan </a:t>
            </a:r>
            <a:r>
              <a:rPr lang="en" sz="1000" dirty="0"/>
              <a:t>customers untuk melakukan aktivitas </a:t>
            </a:r>
            <a:r>
              <a:rPr lang="en" sz="1000" b="1" dirty="0"/>
              <a:t>didalam site</a:t>
            </a:r>
            <a:r>
              <a:rPr lang="en" sz="1000" dirty="0"/>
              <a:t>, maka </a:t>
            </a:r>
            <a:r>
              <a:rPr lang="en" sz="1000" b="1" dirty="0"/>
              <a:t>persentase </a:t>
            </a:r>
            <a:r>
              <a:rPr lang="en" sz="1000" dirty="0"/>
              <a:t>customers tersebut dalam </a:t>
            </a:r>
            <a:r>
              <a:rPr lang="en" sz="1000" b="1" dirty="0"/>
              <a:t>melakukan clicked on ads akan semakin kecil </a:t>
            </a:r>
            <a:r>
              <a:rPr lang="en" sz="1000" dirty="0"/>
              <a:t>atau customers cenderung </a:t>
            </a:r>
            <a:r>
              <a:rPr lang="en" sz="1000" b="1" dirty="0"/>
              <a:t>tidak melakukan clicked on ads</a:t>
            </a:r>
            <a:r>
              <a:rPr lang="en" sz="1000" dirty="0"/>
              <a:t>. </a:t>
            </a:r>
            <a:endParaRPr sz="1000" dirty="0"/>
          </a:p>
        </p:txBody>
      </p:sp>
      <p:grpSp>
        <p:nvGrpSpPr>
          <p:cNvPr id="1598" name="Google Shape;1598;p30"/>
          <p:cNvGrpSpPr/>
          <p:nvPr/>
        </p:nvGrpSpPr>
        <p:grpSpPr>
          <a:xfrm>
            <a:off x="7659768"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30CC2CE-99DA-3A74-52A0-DBFBAA0406A5}"/>
              </a:ext>
            </a:extLst>
          </p:cNvPr>
          <p:cNvPicPr>
            <a:picLocks noChangeAspect="1"/>
          </p:cNvPicPr>
          <p:nvPr/>
        </p:nvPicPr>
        <p:blipFill>
          <a:blip r:embed="rId3"/>
          <a:stretch>
            <a:fillRect/>
          </a:stretch>
        </p:blipFill>
        <p:spPr>
          <a:xfrm>
            <a:off x="720692" y="1475626"/>
            <a:ext cx="4695783" cy="2677886"/>
          </a:xfrm>
          <a:prstGeom prst="rect">
            <a:avLst/>
          </a:prstGeom>
        </p:spPr>
      </p:pic>
      <p:sp>
        <p:nvSpPr>
          <p:cNvPr id="4" name="Google Shape;1289;p28">
            <a:extLst>
              <a:ext uri="{FF2B5EF4-FFF2-40B4-BE49-F238E27FC236}">
                <a16:creationId xmlns:a16="http://schemas.microsoft.com/office/drawing/2014/main" id="{C033EC6D-FA22-BA5C-967F-C72ADC324B8F}"/>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258010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Bivariate Analysis</a:t>
            </a:r>
            <a:endParaRPr dirty="0"/>
          </a:p>
        </p:txBody>
      </p:sp>
      <p:sp>
        <p:nvSpPr>
          <p:cNvPr id="1594" name="Google Shape;1594;p30"/>
          <p:cNvSpPr txBox="1">
            <a:spLocks noGrp="1"/>
          </p:cNvSpPr>
          <p:nvPr>
            <p:ph type="subTitle" idx="1"/>
          </p:nvPr>
        </p:nvSpPr>
        <p:spPr>
          <a:xfrm>
            <a:off x="4838701" y="1383734"/>
            <a:ext cx="3798232" cy="296601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000" b="1" dirty="0"/>
              <a:t>Business Insight : </a:t>
            </a:r>
          </a:p>
          <a:p>
            <a:pPr marL="0" lvl="0" indent="0" algn="just" rtl="0">
              <a:lnSpc>
                <a:spcPct val="150000"/>
              </a:lnSpc>
              <a:spcBef>
                <a:spcPts val="0"/>
              </a:spcBef>
              <a:spcAft>
                <a:spcPts val="0"/>
              </a:spcAft>
              <a:buNone/>
            </a:pPr>
            <a:r>
              <a:rPr lang="en-US" sz="900" b="1" dirty="0" err="1"/>
              <a:t>Terdapat</a:t>
            </a:r>
            <a:r>
              <a:rPr lang="en-US" sz="900" b="1" dirty="0"/>
              <a:t> 2 </a:t>
            </a:r>
            <a:r>
              <a:rPr lang="en-US" sz="900" b="1" dirty="0" err="1"/>
              <a:t>jenis</a:t>
            </a:r>
            <a:r>
              <a:rPr lang="en-US" sz="900" b="1" dirty="0"/>
              <a:t> kelompok </a:t>
            </a:r>
            <a:r>
              <a:rPr lang="en-US" sz="900" dirty="0"/>
              <a:t>dalam </a:t>
            </a:r>
            <a:r>
              <a:rPr lang="en-US" sz="900" dirty="0" err="1"/>
              <a:t>hasil</a:t>
            </a:r>
            <a:r>
              <a:rPr lang="en-US" sz="900" dirty="0"/>
              <a:t> </a:t>
            </a:r>
            <a:r>
              <a:rPr lang="en-US" sz="900" b="1" dirty="0" err="1"/>
              <a:t>analisis</a:t>
            </a:r>
            <a:r>
              <a:rPr lang="en-US" sz="900" b="1" dirty="0"/>
              <a:t> </a:t>
            </a:r>
            <a:r>
              <a:rPr lang="en-US" sz="900" dirty="0" err="1"/>
              <a:t>pengaruh</a:t>
            </a:r>
            <a:r>
              <a:rPr lang="en-US" sz="900" dirty="0"/>
              <a:t> </a:t>
            </a:r>
            <a:r>
              <a:rPr lang="en-US" sz="900" b="1" dirty="0"/>
              <a:t>Time Internet Usage </a:t>
            </a:r>
            <a:r>
              <a:rPr lang="en-US" sz="900" dirty="0" err="1"/>
              <a:t>terhadap</a:t>
            </a:r>
            <a:r>
              <a:rPr lang="en-US" sz="900" dirty="0"/>
              <a:t> </a:t>
            </a:r>
            <a:r>
              <a:rPr lang="en-US" sz="900" b="1" dirty="0" err="1"/>
              <a:t>persentase</a:t>
            </a:r>
            <a:r>
              <a:rPr lang="en-US" sz="900" b="1" dirty="0"/>
              <a:t> customers clicked on ads</a:t>
            </a:r>
            <a:r>
              <a:rPr lang="en-US" sz="900" dirty="0"/>
              <a:t>, </a:t>
            </a:r>
            <a:r>
              <a:rPr lang="en-US" sz="900" dirty="0" err="1"/>
              <a:t>berikut</a:t>
            </a:r>
            <a:r>
              <a:rPr lang="en-US" sz="900" dirty="0"/>
              <a:t> detail kelompok </a:t>
            </a:r>
            <a:r>
              <a:rPr lang="en-US" sz="900" dirty="0" err="1"/>
              <a:t>tersebut</a:t>
            </a:r>
            <a:r>
              <a:rPr lang="en-US" sz="900" dirty="0"/>
              <a:t> : </a:t>
            </a:r>
          </a:p>
          <a:p>
            <a:pPr marL="228600" lvl="0" indent="-228600" algn="just" rtl="0">
              <a:lnSpc>
                <a:spcPct val="150000"/>
              </a:lnSpc>
              <a:spcBef>
                <a:spcPts val="0"/>
              </a:spcBef>
              <a:spcAft>
                <a:spcPts val="0"/>
              </a:spcAft>
              <a:buSzPct val="100000"/>
              <a:buAutoNum type="arabicPeriod"/>
            </a:pPr>
            <a:r>
              <a:rPr lang="en-US" sz="900" b="1" dirty="0" err="1"/>
              <a:t>Kedua</a:t>
            </a:r>
            <a:r>
              <a:rPr lang="en-US" sz="900" b="1" dirty="0"/>
              <a:t> kelompok </a:t>
            </a:r>
            <a:r>
              <a:rPr lang="en-US" sz="900" dirty="0"/>
              <a:t>ini </a:t>
            </a:r>
            <a:r>
              <a:rPr lang="en-US" sz="900" b="1" dirty="0" err="1"/>
              <a:t>dibatasi</a:t>
            </a:r>
            <a:r>
              <a:rPr lang="en-US" sz="900" b="1" dirty="0"/>
              <a:t> </a:t>
            </a:r>
            <a:r>
              <a:rPr lang="en-US" sz="900" dirty="0"/>
              <a:t>oleh </a:t>
            </a:r>
            <a:r>
              <a:rPr lang="en-US" sz="900" b="1" dirty="0"/>
              <a:t>Time Internet Usage </a:t>
            </a:r>
            <a:r>
              <a:rPr lang="en-US" sz="900" b="1" dirty="0" err="1"/>
              <a:t>diangka</a:t>
            </a:r>
            <a:r>
              <a:rPr lang="en-US" sz="900" b="1" dirty="0"/>
              <a:t> 2 - 3 jam</a:t>
            </a:r>
            <a:r>
              <a:rPr lang="en-US" sz="900" dirty="0"/>
              <a:t>.</a:t>
            </a:r>
          </a:p>
          <a:p>
            <a:pPr marL="228600" lvl="0" indent="-228600" algn="just" rtl="0">
              <a:lnSpc>
                <a:spcPct val="150000"/>
              </a:lnSpc>
              <a:spcBef>
                <a:spcPts val="0"/>
              </a:spcBef>
              <a:spcAft>
                <a:spcPts val="0"/>
              </a:spcAft>
              <a:buSzPct val="100000"/>
              <a:buAutoNum type="arabicPeriod"/>
            </a:pPr>
            <a:r>
              <a:rPr lang="en-US" sz="900" b="1" dirty="0"/>
              <a:t>Kelompok pertama </a:t>
            </a:r>
            <a:r>
              <a:rPr lang="en-US" sz="900" dirty="0" err="1"/>
              <a:t>merupakan</a:t>
            </a:r>
            <a:r>
              <a:rPr lang="en-US" sz="900" dirty="0"/>
              <a:t> kelompok customers yang </a:t>
            </a:r>
            <a:r>
              <a:rPr lang="en-US" sz="900" dirty="0" err="1"/>
              <a:t>memiliki</a:t>
            </a:r>
            <a:r>
              <a:rPr lang="en-US" sz="900" dirty="0"/>
              <a:t> </a:t>
            </a:r>
            <a:r>
              <a:rPr lang="en-US" sz="900" b="1" dirty="0" err="1"/>
              <a:t>persentase</a:t>
            </a:r>
            <a:r>
              <a:rPr lang="en-US" sz="900" b="1" dirty="0"/>
              <a:t> clicked on ads lebih </a:t>
            </a:r>
            <a:r>
              <a:rPr lang="en-US" sz="900" b="1" dirty="0" err="1"/>
              <a:t>tinggi</a:t>
            </a:r>
            <a:r>
              <a:rPr lang="en-US" sz="900" b="1" dirty="0"/>
              <a:t> </a:t>
            </a:r>
            <a:r>
              <a:rPr lang="en-US" sz="900" b="1" dirty="0" err="1"/>
              <a:t>dibandingkan</a:t>
            </a:r>
            <a:r>
              <a:rPr lang="en-US" sz="900" b="1" dirty="0"/>
              <a:t> </a:t>
            </a:r>
            <a:r>
              <a:rPr lang="en-US" sz="900" b="1" dirty="0" err="1"/>
              <a:t>tidak</a:t>
            </a:r>
            <a:r>
              <a:rPr lang="en-US" sz="900" b="1" dirty="0"/>
              <a:t> </a:t>
            </a:r>
            <a:r>
              <a:rPr lang="en-US" sz="900" b="1" dirty="0" err="1"/>
              <a:t>melakukan</a:t>
            </a:r>
            <a:r>
              <a:rPr lang="en-US" sz="900" b="1" dirty="0"/>
              <a:t> clicked on ads</a:t>
            </a:r>
            <a:r>
              <a:rPr lang="en-US" sz="900" dirty="0"/>
              <a:t>, kelompok ini </a:t>
            </a:r>
            <a:r>
              <a:rPr lang="en-US" sz="900" b="1" dirty="0" err="1"/>
              <a:t>memiliki</a:t>
            </a:r>
            <a:r>
              <a:rPr lang="en-US" sz="900" b="1" dirty="0"/>
              <a:t> </a:t>
            </a:r>
            <a:r>
              <a:rPr lang="en-US" sz="900" b="1" dirty="0" err="1"/>
              <a:t>karakteristik</a:t>
            </a:r>
            <a:r>
              <a:rPr lang="en-US" sz="900" b="1" dirty="0"/>
              <a:t> </a:t>
            </a:r>
            <a:r>
              <a:rPr lang="en-US" sz="900" dirty="0" err="1"/>
              <a:t>yakni</a:t>
            </a:r>
            <a:r>
              <a:rPr lang="en-US" sz="900" dirty="0"/>
              <a:t> </a:t>
            </a:r>
            <a:r>
              <a:rPr lang="en-US" sz="900" b="1" dirty="0"/>
              <a:t>Time Internet Usage </a:t>
            </a:r>
            <a:r>
              <a:rPr lang="en-US" sz="900" b="1" dirty="0" err="1"/>
              <a:t>dibawah</a:t>
            </a:r>
            <a:r>
              <a:rPr lang="en-US" sz="900" b="1" dirty="0"/>
              <a:t> </a:t>
            </a:r>
            <a:r>
              <a:rPr lang="en-US" sz="900" dirty="0"/>
              <a:t>atau </a:t>
            </a:r>
            <a:r>
              <a:rPr lang="en-US" sz="900" b="1" dirty="0" err="1"/>
              <a:t>maksimal</a:t>
            </a:r>
            <a:r>
              <a:rPr lang="en-US" sz="900" b="1" dirty="0"/>
              <a:t> </a:t>
            </a:r>
            <a:r>
              <a:rPr lang="en-US" sz="900" b="1" dirty="0" err="1"/>
              <a:t>diangka</a:t>
            </a:r>
            <a:r>
              <a:rPr lang="en-US" sz="900" b="1" dirty="0"/>
              <a:t> 2-3 jam</a:t>
            </a:r>
            <a:r>
              <a:rPr lang="en-US" sz="900" dirty="0"/>
              <a:t>. </a:t>
            </a:r>
          </a:p>
          <a:p>
            <a:pPr marL="228600" lvl="0" indent="-228600" algn="just" rtl="0">
              <a:lnSpc>
                <a:spcPct val="150000"/>
              </a:lnSpc>
              <a:spcBef>
                <a:spcPts val="0"/>
              </a:spcBef>
              <a:spcAft>
                <a:spcPts val="0"/>
              </a:spcAft>
              <a:buSzPct val="100000"/>
              <a:buAutoNum type="arabicPeriod"/>
            </a:pPr>
            <a:r>
              <a:rPr lang="en-US" sz="900" b="1" dirty="0"/>
              <a:t>Kelompok </a:t>
            </a:r>
            <a:r>
              <a:rPr lang="en-US" sz="900" b="1" dirty="0" err="1"/>
              <a:t>kedua</a:t>
            </a:r>
            <a:r>
              <a:rPr lang="en-US" sz="900" b="1" dirty="0"/>
              <a:t> </a:t>
            </a:r>
            <a:r>
              <a:rPr lang="en-US" sz="900" dirty="0" err="1"/>
              <a:t>merupakan</a:t>
            </a:r>
            <a:r>
              <a:rPr lang="en-US" sz="900" dirty="0"/>
              <a:t> kelompok customers yang </a:t>
            </a:r>
            <a:r>
              <a:rPr lang="en-US" sz="900" b="1" dirty="0" err="1"/>
              <a:t>cenderung</a:t>
            </a:r>
            <a:r>
              <a:rPr lang="en-US" sz="900" b="1" dirty="0"/>
              <a:t> </a:t>
            </a:r>
            <a:r>
              <a:rPr lang="en-US" sz="900" b="1" dirty="0" err="1"/>
              <a:t>tidak</a:t>
            </a:r>
            <a:r>
              <a:rPr lang="en-US" sz="900" b="1" dirty="0"/>
              <a:t> </a:t>
            </a:r>
            <a:r>
              <a:rPr lang="en-US" sz="900" dirty="0" err="1"/>
              <a:t>melakukan</a:t>
            </a:r>
            <a:r>
              <a:rPr lang="en-US" sz="900" dirty="0"/>
              <a:t> </a:t>
            </a:r>
            <a:r>
              <a:rPr lang="en-US" sz="900" b="1" dirty="0"/>
              <a:t>clicked on ads</a:t>
            </a:r>
            <a:r>
              <a:rPr lang="en-US" sz="900" dirty="0"/>
              <a:t>, customers pada kelompok ini </a:t>
            </a:r>
            <a:r>
              <a:rPr lang="en-US" sz="900" b="1" dirty="0" err="1"/>
              <a:t>memiliki</a:t>
            </a:r>
            <a:r>
              <a:rPr lang="en-US" sz="900" b="1" dirty="0"/>
              <a:t> </a:t>
            </a:r>
            <a:r>
              <a:rPr lang="en-US" sz="900" b="1" dirty="0" err="1"/>
              <a:t>karakteristik</a:t>
            </a:r>
            <a:r>
              <a:rPr lang="en-US" sz="900" b="1" dirty="0"/>
              <a:t> Time Internet Usage </a:t>
            </a:r>
            <a:r>
              <a:rPr lang="en-US" sz="900" b="1" dirty="0" err="1"/>
              <a:t>diatas</a:t>
            </a:r>
            <a:r>
              <a:rPr lang="en-US" sz="900" b="1" dirty="0"/>
              <a:t> 3 Jam</a:t>
            </a:r>
            <a:r>
              <a:rPr lang="en-US" sz="900" dirty="0"/>
              <a:t>. </a:t>
            </a:r>
            <a:endParaRPr sz="900" dirty="0"/>
          </a:p>
        </p:txBody>
      </p:sp>
      <p:grpSp>
        <p:nvGrpSpPr>
          <p:cNvPr id="1598" name="Google Shape;1598;p30"/>
          <p:cNvGrpSpPr/>
          <p:nvPr/>
        </p:nvGrpSpPr>
        <p:grpSpPr>
          <a:xfrm>
            <a:off x="7691175"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6B7F0BC-09D8-0EC7-39E0-045F3EF57963}"/>
              </a:ext>
            </a:extLst>
          </p:cNvPr>
          <p:cNvPicPr>
            <a:picLocks noChangeAspect="1"/>
          </p:cNvPicPr>
          <p:nvPr/>
        </p:nvPicPr>
        <p:blipFill>
          <a:blip r:embed="rId3"/>
          <a:stretch>
            <a:fillRect/>
          </a:stretch>
        </p:blipFill>
        <p:spPr>
          <a:xfrm>
            <a:off x="720000" y="1690824"/>
            <a:ext cx="4118700" cy="2348790"/>
          </a:xfrm>
          <a:prstGeom prst="rect">
            <a:avLst/>
          </a:prstGeom>
        </p:spPr>
      </p:pic>
      <p:sp>
        <p:nvSpPr>
          <p:cNvPr id="4" name="Google Shape;1289;p28">
            <a:extLst>
              <a:ext uri="{FF2B5EF4-FFF2-40B4-BE49-F238E27FC236}">
                <a16:creationId xmlns:a16="http://schemas.microsoft.com/office/drawing/2014/main" id="{659987C6-3BA8-4105-7476-17176EABEA78}"/>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2105724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Multivariate Analysis</a:t>
            </a:r>
            <a:endParaRPr dirty="0"/>
          </a:p>
        </p:txBody>
      </p:sp>
      <p:sp>
        <p:nvSpPr>
          <p:cNvPr id="1594" name="Google Shape;1594;p30"/>
          <p:cNvSpPr txBox="1">
            <a:spLocks noGrp="1"/>
          </p:cNvSpPr>
          <p:nvPr>
            <p:ph type="subTitle" idx="1"/>
          </p:nvPr>
        </p:nvSpPr>
        <p:spPr>
          <a:xfrm>
            <a:off x="4787900" y="1217378"/>
            <a:ext cx="3752078" cy="3132371"/>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b="1" dirty="0"/>
              <a:t>Business Insight : </a:t>
            </a:r>
          </a:p>
          <a:p>
            <a:pPr marL="0" lvl="0" indent="0" algn="just" rtl="0">
              <a:lnSpc>
                <a:spcPct val="150000"/>
              </a:lnSpc>
              <a:spcBef>
                <a:spcPts val="0"/>
              </a:spcBef>
              <a:spcAft>
                <a:spcPts val="0"/>
              </a:spcAft>
              <a:buNone/>
            </a:pPr>
            <a:r>
              <a:rPr lang="en-US" sz="1000" dirty="0" err="1"/>
              <a:t>Analisis</a:t>
            </a:r>
            <a:r>
              <a:rPr lang="en-US" sz="1000" dirty="0"/>
              <a:t> </a:t>
            </a:r>
            <a:r>
              <a:rPr lang="en-US" sz="1000" dirty="0" err="1"/>
              <a:t>selanjutnya</a:t>
            </a:r>
            <a:r>
              <a:rPr lang="en-US" sz="1000" dirty="0"/>
              <a:t> </a:t>
            </a:r>
            <a:r>
              <a:rPr lang="en-US" sz="1000" dirty="0" err="1"/>
              <a:t>adalah</a:t>
            </a:r>
            <a:r>
              <a:rPr lang="en-US" sz="1000" dirty="0"/>
              <a:t> </a:t>
            </a:r>
            <a:r>
              <a:rPr lang="en-US" sz="1000" dirty="0" err="1"/>
              <a:t>mengetahui</a:t>
            </a:r>
            <a:r>
              <a:rPr lang="en-US" sz="1000" dirty="0"/>
              <a:t> </a:t>
            </a:r>
            <a:r>
              <a:rPr lang="en-US" sz="1000" b="1" dirty="0" err="1"/>
              <a:t>pengaruh</a:t>
            </a:r>
            <a:r>
              <a:rPr lang="en-US" sz="1000" b="1" dirty="0"/>
              <a:t> Daily Internet Usage</a:t>
            </a:r>
            <a:r>
              <a:rPr lang="en-US" sz="1000" dirty="0"/>
              <a:t> dan </a:t>
            </a:r>
            <a:r>
              <a:rPr lang="en-US" sz="1000" b="1" dirty="0"/>
              <a:t>Age</a:t>
            </a:r>
            <a:r>
              <a:rPr lang="en-US" sz="1000" dirty="0"/>
              <a:t> </a:t>
            </a:r>
            <a:r>
              <a:rPr lang="en-US" sz="1000" dirty="0" err="1"/>
              <a:t>dari</a:t>
            </a:r>
            <a:r>
              <a:rPr lang="en-US" sz="1000" dirty="0"/>
              <a:t> customers </a:t>
            </a:r>
            <a:r>
              <a:rPr lang="en-US" sz="1000" dirty="0" err="1"/>
              <a:t>terhadap</a:t>
            </a:r>
            <a:r>
              <a:rPr lang="en-US" sz="1000" dirty="0"/>
              <a:t> </a:t>
            </a:r>
            <a:r>
              <a:rPr lang="en-US" sz="1000" b="1" dirty="0"/>
              <a:t>kemungkinan customers</a:t>
            </a:r>
            <a:r>
              <a:rPr lang="en-US" sz="1000" dirty="0"/>
              <a:t> </a:t>
            </a:r>
            <a:r>
              <a:rPr lang="en-US" sz="1000" dirty="0" err="1"/>
              <a:t>tersebut</a:t>
            </a:r>
            <a:r>
              <a:rPr lang="en-US" sz="1000" dirty="0"/>
              <a:t> </a:t>
            </a:r>
            <a:r>
              <a:rPr lang="en-US" sz="1000" dirty="0" err="1"/>
              <a:t>melakukan</a:t>
            </a:r>
            <a:r>
              <a:rPr lang="en-US" sz="1000" dirty="0"/>
              <a:t> </a:t>
            </a:r>
            <a:r>
              <a:rPr lang="en-US" sz="1000" b="1" dirty="0"/>
              <a:t>clicked on ads.</a:t>
            </a:r>
            <a:r>
              <a:rPr lang="en-US" sz="1000" dirty="0"/>
              <a:t> </a:t>
            </a:r>
            <a:r>
              <a:rPr lang="en-US" sz="1000" dirty="0" err="1"/>
              <a:t>Didapatkan</a:t>
            </a:r>
            <a:r>
              <a:rPr lang="en-US" sz="1000" dirty="0"/>
              <a:t> </a:t>
            </a:r>
            <a:r>
              <a:rPr lang="en-US" sz="1000" dirty="0" err="1"/>
              <a:t>beberapa</a:t>
            </a:r>
            <a:r>
              <a:rPr lang="en-US" sz="1000" dirty="0"/>
              <a:t> point </a:t>
            </a:r>
            <a:r>
              <a:rPr lang="en-US" sz="1000" dirty="0" err="1"/>
              <a:t>yakni</a:t>
            </a:r>
            <a:r>
              <a:rPr lang="en-US" sz="1000" dirty="0"/>
              <a:t> : </a:t>
            </a:r>
            <a:endParaRPr lang="en-US" sz="1000" b="1" dirty="0"/>
          </a:p>
          <a:p>
            <a:pPr marL="228600" lvl="0" indent="-228600" algn="just" rtl="0">
              <a:lnSpc>
                <a:spcPct val="150000"/>
              </a:lnSpc>
              <a:spcBef>
                <a:spcPts val="0"/>
              </a:spcBef>
              <a:spcAft>
                <a:spcPts val="0"/>
              </a:spcAft>
              <a:buSzPct val="100000"/>
              <a:buAutoNum type="arabicPeriod"/>
            </a:pPr>
            <a:r>
              <a:rPr lang="en-US" sz="1000" dirty="0" err="1"/>
              <a:t>Terdapat</a:t>
            </a:r>
            <a:r>
              <a:rPr lang="en-US" sz="1000" dirty="0"/>
              <a:t> </a:t>
            </a:r>
            <a:r>
              <a:rPr lang="en-US" sz="1000" b="1" dirty="0" err="1"/>
              <a:t>pola</a:t>
            </a:r>
            <a:r>
              <a:rPr lang="en-US" sz="1000" b="1" dirty="0"/>
              <a:t> customers </a:t>
            </a:r>
            <a:r>
              <a:rPr lang="en-US" sz="1000" dirty="0"/>
              <a:t>yang </a:t>
            </a:r>
            <a:r>
              <a:rPr lang="en-US" sz="1000" dirty="0" err="1"/>
              <a:t>cenderung</a:t>
            </a:r>
            <a:r>
              <a:rPr lang="en-US" sz="1000" dirty="0"/>
              <a:t> </a:t>
            </a:r>
            <a:r>
              <a:rPr lang="en-US" sz="1000" dirty="0" err="1"/>
              <a:t>melakukan</a:t>
            </a:r>
            <a:r>
              <a:rPr lang="en-US" sz="1000" dirty="0"/>
              <a:t> </a:t>
            </a:r>
            <a:r>
              <a:rPr lang="en-US" sz="1000" b="1" dirty="0"/>
              <a:t>clicked on ads </a:t>
            </a:r>
            <a:r>
              <a:rPr lang="en-US" sz="1000" dirty="0" err="1"/>
              <a:t>memiliki</a:t>
            </a:r>
            <a:r>
              <a:rPr lang="en-US" sz="1000" dirty="0"/>
              <a:t> </a:t>
            </a:r>
            <a:r>
              <a:rPr lang="en-US" sz="1000" b="1" dirty="0" err="1"/>
              <a:t>rentang</a:t>
            </a:r>
            <a:r>
              <a:rPr lang="en-US" sz="1000" b="1" dirty="0"/>
              <a:t> </a:t>
            </a:r>
            <a:r>
              <a:rPr lang="en-US" sz="1000" b="1" dirty="0" err="1"/>
              <a:t>umur</a:t>
            </a:r>
            <a:r>
              <a:rPr lang="en-US" sz="1000" b="1" dirty="0"/>
              <a:t> </a:t>
            </a:r>
            <a:r>
              <a:rPr lang="en-US" sz="1000" dirty="0" err="1"/>
              <a:t>antara</a:t>
            </a:r>
            <a:r>
              <a:rPr lang="en-US" sz="1000" dirty="0"/>
              <a:t> </a:t>
            </a:r>
            <a:r>
              <a:rPr lang="en-US" sz="1000" b="1" dirty="0"/>
              <a:t>25 </a:t>
            </a:r>
            <a:r>
              <a:rPr lang="en-US" sz="1000" b="1" dirty="0" err="1"/>
              <a:t>hingga</a:t>
            </a:r>
            <a:r>
              <a:rPr lang="en-US" sz="1000" b="1" dirty="0"/>
              <a:t> 60 tahun </a:t>
            </a:r>
            <a:r>
              <a:rPr lang="en-US" sz="1000" dirty="0"/>
              <a:t>dan </a:t>
            </a:r>
            <a:r>
              <a:rPr lang="en-US" sz="1000" b="1" dirty="0" err="1"/>
              <a:t>memiliki</a:t>
            </a:r>
            <a:r>
              <a:rPr lang="en-US" sz="1000" b="1" dirty="0"/>
              <a:t> </a:t>
            </a:r>
            <a:r>
              <a:rPr lang="en-US" sz="1000" dirty="0" err="1"/>
              <a:t>kebiasaan</a:t>
            </a:r>
            <a:r>
              <a:rPr lang="en-US" sz="1000" dirty="0"/>
              <a:t> </a:t>
            </a:r>
            <a:r>
              <a:rPr lang="en-US" sz="1000" b="1" dirty="0"/>
              <a:t>Daily Internet Usage </a:t>
            </a:r>
            <a:r>
              <a:rPr lang="en-US" sz="1000" b="1" dirty="0" err="1"/>
              <a:t>dibawah</a:t>
            </a:r>
            <a:r>
              <a:rPr lang="en-US" sz="1000" b="1" dirty="0"/>
              <a:t> 180 </a:t>
            </a:r>
            <a:r>
              <a:rPr lang="en-US" sz="1000" b="1" dirty="0" err="1"/>
              <a:t>menit</a:t>
            </a:r>
            <a:r>
              <a:rPr lang="en-US" sz="1000" b="1" dirty="0"/>
              <a:t>. </a:t>
            </a:r>
          </a:p>
          <a:p>
            <a:pPr marL="228600" lvl="0" indent="-228600" algn="just" rtl="0">
              <a:lnSpc>
                <a:spcPct val="150000"/>
              </a:lnSpc>
              <a:spcBef>
                <a:spcPts val="0"/>
              </a:spcBef>
              <a:spcAft>
                <a:spcPts val="0"/>
              </a:spcAft>
              <a:buSzPct val="100000"/>
              <a:buAutoNum type="arabicPeriod"/>
            </a:pPr>
            <a:r>
              <a:rPr lang="en-US" sz="1000" dirty="0" err="1"/>
              <a:t>Sebaliknya</a:t>
            </a:r>
            <a:r>
              <a:rPr lang="en-US" sz="1000" dirty="0"/>
              <a:t> </a:t>
            </a:r>
            <a:r>
              <a:rPr lang="en-US" sz="1000" b="1" dirty="0"/>
              <a:t>customers</a:t>
            </a:r>
            <a:r>
              <a:rPr lang="en-US" sz="1000" dirty="0"/>
              <a:t> yang </a:t>
            </a:r>
            <a:r>
              <a:rPr lang="en-US" sz="1000" dirty="0" err="1"/>
              <a:t>cenderung</a:t>
            </a:r>
            <a:r>
              <a:rPr lang="en-US" sz="1000" dirty="0"/>
              <a:t> </a:t>
            </a:r>
            <a:r>
              <a:rPr lang="en-US" sz="1000" b="1" dirty="0" err="1"/>
              <a:t>tidak</a:t>
            </a:r>
            <a:r>
              <a:rPr lang="en-US" sz="1000" b="1" dirty="0"/>
              <a:t> </a:t>
            </a:r>
            <a:r>
              <a:rPr lang="en-US" sz="1000" dirty="0" err="1"/>
              <a:t>melakukan</a:t>
            </a:r>
            <a:r>
              <a:rPr lang="en-US" sz="1000" dirty="0"/>
              <a:t> </a:t>
            </a:r>
            <a:r>
              <a:rPr lang="en-US" sz="1000" b="1" dirty="0"/>
              <a:t>clicked on ads  </a:t>
            </a:r>
            <a:r>
              <a:rPr lang="en-US" sz="1000" dirty="0" err="1"/>
              <a:t>memiliki</a:t>
            </a:r>
            <a:r>
              <a:rPr lang="en-US" sz="1000" dirty="0"/>
              <a:t> </a:t>
            </a:r>
            <a:r>
              <a:rPr lang="en-US" sz="1000" b="1" dirty="0" err="1"/>
              <a:t>rentang</a:t>
            </a:r>
            <a:r>
              <a:rPr lang="en-US" sz="1000" b="1" dirty="0"/>
              <a:t> </a:t>
            </a:r>
            <a:r>
              <a:rPr lang="en-US" sz="1000" b="1" dirty="0" err="1"/>
              <a:t>umur</a:t>
            </a:r>
            <a:r>
              <a:rPr lang="en-US" sz="1000" b="1" dirty="0"/>
              <a:t> </a:t>
            </a:r>
            <a:r>
              <a:rPr lang="en-US" sz="1000" dirty="0" err="1"/>
              <a:t>antara</a:t>
            </a:r>
            <a:r>
              <a:rPr lang="en-US" sz="1000" dirty="0"/>
              <a:t> </a:t>
            </a:r>
            <a:r>
              <a:rPr lang="en-US" sz="1000" b="1" dirty="0"/>
              <a:t>20 </a:t>
            </a:r>
            <a:r>
              <a:rPr lang="en-US" sz="1000" b="1" dirty="0" err="1"/>
              <a:t>hingga</a:t>
            </a:r>
            <a:r>
              <a:rPr lang="en-US" sz="1000" b="1" dirty="0"/>
              <a:t> 45 tahun </a:t>
            </a:r>
            <a:r>
              <a:rPr lang="en-US" sz="1000" dirty="0"/>
              <a:t>dan </a:t>
            </a:r>
            <a:r>
              <a:rPr lang="en-US" sz="1000" b="1" dirty="0" err="1"/>
              <a:t>memiliki</a:t>
            </a:r>
            <a:r>
              <a:rPr lang="en-US" sz="1000" dirty="0"/>
              <a:t> </a:t>
            </a:r>
            <a:r>
              <a:rPr lang="en-US" sz="1000" dirty="0" err="1"/>
              <a:t>kebiasaan</a:t>
            </a:r>
            <a:r>
              <a:rPr lang="en-US" sz="1000" dirty="0"/>
              <a:t> </a:t>
            </a:r>
            <a:r>
              <a:rPr lang="en-US" sz="1000" b="1" dirty="0"/>
              <a:t>daily internet usage </a:t>
            </a:r>
            <a:r>
              <a:rPr lang="en-US" sz="1000" b="1" dirty="0" err="1"/>
              <a:t>diatas</a:t>
            </a:r>
            <a:r>
              <a:rPr lang="en-US" sz="1000" b="1" dirty="0"/>
              <a:t> 180 </a:t>
            </a:r>
            <a:r>
              <a:rPr lang="en-US" sz="1000" b="1" dirty="0" err="1"/>
              <a:t>menit</a:t>
            </a:r>
            <a:r>
              <a:rPr lang="en-US" sz="1000" b="1" dirty="0"/>
              <a:t>. </a:t>
            </a:r>
          </a:p>
        </p:txBody>
      </p:sp>
      <p:grpSp>
        <p:nvGrpSpPr>
          <p:cNvPr id="1598" name="Google Shape;1598;p30"/>
          <p:cNvGrpSpPr/>
          <p:nvPr/>
        </p:nvGrpSpPr>
        <p:grpSpPr>
          <a:xfrm>
            <a:off x="76243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9C2AC1A-BFBC-95C9-6B45-42BED79D258D}"/>
              </a:ext>
            </a:extLst>
          </p:cNvPr>
          <p:cNvPicPr>
            <a:picLocks noChangeAspect="1"/>
          </p:cNvPicPr>
          <p:nvPr/>
        </p:nvPicPr>
        <p:blipFill>
          <a:blip r:embed="rId3"/>
          <a:stretch>
            <a:fillRect/>
          </a:stretch>
        </p:blipFill>
        <p:spPr>
          <a:xfrm>
            <a:off x="1016262" y="1224594"/>
            <a:ext cx="3640808" cy="3348244"/>
          </a:xfrm>
          <a:prstGeom prst="rect">
            <a:avLst/>
          </a:prstGeom>
        </p:spPr>
      </p:pic>
      <p:sp>
        <p:nvSpPr>
          <p:cNvPr id="2" name="Google Shape;1289;p28">
            <a:extLst>
              <a:ext uri="{FF2B5EF4-FFF2-40B4-BE49-F238E27FC236}">
                <a16:creationId xmlns:a16="http://schemas.microsoft.com/office/drawing/2014/main" id="{7DCE0930-8823-CEE6-25CB-188D34C9A52C}"/>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3562045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Multivariate Analysis</a:t>
            </a:r>
            <a:endParaRPr dirty="0"/>
          </a:p>
        </p:txBody>
      </p:sp>
      <p:sp>
        <p:nvSpPr>
          <p:cNvPr id="1594" name="Google Shape;1594;p30"/>
          <p:cNvSpPr txBox="1">
            <a:spLocks noGrp="1"/>
          </p:cNvSpPr>
          <p:nvPr>
            <p:ph type="subTitle" idx="1"/>
          </p:nvPr>
        </p:nvSpPr>
        <p:spPr>
          <a:xfrm>
            <a:off x="4673599" y="1396891"/>
            <a:ext cx="3813251" cy="311404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b="1" dirty="0"/>
              <a:t>Business Insight : </a:t>
            </a:r>
          </a:p>
          <a:p>
            <a:pPr marL="0" lvl="0" indent="0" algn="just" rtl="0">
              <a:lnSpc>
                <a:spcPct val="150000"/>
              </a:lnSpc>
              <a:spcBef>
                <a:spcPts val="0"/>
              </a:spcBef>
              <a:spcAft>
                <a:spcPts val="0"/>
              </a:spcAft>
              <a:buNone/>
            </a:pPr>
            <a:r>
              <a:rPr lang="en-US" sz="1000" dirty="0"/>
              <a:t>Dilakukan </a:t>
            </a:r>
            <a:r>
              <a:rPr lang="en-US" sz="1000" dirty="0" err="1"/>
              <a:t>sebuah</a:t>
            </a:r>
            <a:r>
              <a:rPr lang="en-US" sz="1000" dirty="0"/>
              <a:t> </a:t>
            </a:r>
            <a:r>
              <a:rPr lang="en-US" sz="1000" dirty="0" err="1"/>
              <a:t>analisis</a:t>
            </a:r>
            <a:r>
              <a:rPr lang="en-US" sz="1000" dirty="0"/>
              <a:t> </a:t>
            </a:r>
            <a:r>
              <a:rPr lang="en-US" sz="1000" dirty="0" err="1"/>
              <a:t>mengenai</a:t>
            </a:r>
            <a:r>
              <a:rPr lang="en-US" sz="1000" dirty="0"/>
              <a:t> </a:t>
            </a:r>
            <a:r>
              <a:rPr lang="en-US" sz="1000" b="1" dirty="0" err="1"/>
              <a:t>pengaruh</a:t>
            </a:r>
            <a:r>
              <a:rPr lang="en-US" sz="1000" b="1" dirty="0"/>
              <a:t> age </a:t>
            </a:r>
            <a:r>
              <a:rPr lang="en-US" sz="1000" dirty="0"/>
              <a:t>dan </a:t>
            </a:r>
            <a:r>
              <a:rPr lang="en-US" sz="1000" b="1" dirty="0"/>
              <a:t>daily time spent on site </a:t>
            </a:r>
            <a:r>
              <a:rPr lang="en-US" sz="1000" dirty="0" err="1"/>
              <a:t>terhadap</a:t>
            </a:r>
            <a:r>
              <a:rPr lang="en-US" sz="1000" dirty="0"/>
              <a:t> kemungkinan </a:t>
            </a:r>
            <a:r>
              <a:rPr lang="en-US" sz="1000" b="1" dirty="0"/>
              <a:t>customers </a:t>
            </a:r>
            <a:r>
              <a:rPr lang="en-US" sz="1000" dirty="0" err="1"/>
              <a:t>melakukan</a:t>
            </a:r>
            <a:r>
              <a:rPr lang="en-US" sz="1000" dirty="0"/>
              <a:t> </a:t>
            </a:r>
            <a:r>
              <a:rPr lang="en-US" sz="1000" b="1" dirty="0"/>
              <a:t>clicked on ads</a:t>
            </a:r>
            <a:r>
              <a:rPr lang="en-US" sz="1000" dirty="0"/>
              <a:t>. </a:t>
            </a:r>
            <a:r>
              <a:rPr lang="en-US" sz="1000" dirty="0" err="1"/>
              <a:t>Didapatkan</a:t>
            </a:r>
            <a:r>
              <a:rPr lang="en-US" sz="1000" dirty="0"/>
              <a:t> </a:t>
            </a:r>
            <a:r>
              <a:rPr lang="en-US" sz="1000" dirty="0" err="1"/>
              <a:t>kesimpulan</a:t>
            </a:r>
            <a:r>
              <a:rPr lang="en-US" sz="1000" dirty="0"/>
              <a:t> </a:t>
            </a:r>
            <a:r>
              <a:rPr lang="en-US" sz="1000" dirty="0" err="1"/>
              <a:t>sebagai</a:t>
            </a:r>
            <a:r>
              <a:rPr lang="en-US" sz="1000" dirty="0"/>
              <a:t> </a:t>
            </a:r>
            <a:r>
              <a:rPr lang="en-US" sz="1000" dirty="0" err="1"/>
              <a:t>berikut</a:t>
            </a:r>
            <a:r>
              <a:rPr lang="en-US" sz="1000" dirty="0"/>
              <a:t> : </a:t>
            </a:r>
          </a:p>
          <a:p>
            <a:pPr marL="228600" lvl="0" indent="-228600" algn="just" rtl="0">
              <a:lnSpc>
                <a:spcPct val="150000"/>
              </a:lnSpc>
              <a:spcBef>
                <a:spcPts val="0"/>
              </a:spcBef>
              <a:spcAft>
                <a:spcPts val="0"/>
              </a:spcAft>
              <a:buSzPct val="100000"/>
              <a:buAutoNum type="arabicPeriod"/>
            </a:pPr>
            <a:r>
              <a:rPr lang="en-US" sz="1000" dirty="0" err="1"/>
              <a:t>Terdapat</a:t>
            </a:r>
            <a:r>
              <a:rPr lang="en-US" sz="1000" dirty="0"/>
              <a:t> </a:t>
            </a:r>
            <a:r>
              <a:rPr lang="en-US" sz="1000" b="1" dirty="0"/>
              <a:t>Pola customers </a:t>
            </a:r>
            <a:r>
              <a:rPr lang="en-US" sz="1000" dirty="0"/>
              <a:t>yang </a:t>
            </a:r>
            <a:r>
              <a:rPr lang="en-US" sz="1000" dirty="0" err="1"/>
              <a:t>cenderung</a:t>
            </a:r>
            <a:r>
              <a:rPr lang="en-US" sz="1000" dirty="0"/>
              <a:t> </a:t>
            </a:r>
            <a:r>
              <a:rPr lang="en-US" sz="1000" dirty="0" err="1"/>
              <a:t>melakukan</a:t>
            </a:r>
            <a:r>
              <a:rPr lang="en-US" sz="1000" dirty="0"/>
              <a:t> </a:t>
            </a:r>
            <a:r>
              <a:rPr lang="en-US" sz="1000" b="1" dirty="0"/>
              <a:t>clicked on ads </a:t>
            </a:r>
            <a:r>
              <a:rPr lang="en-US" sz="1000" dirty="0" err="1"/>
              <a:t>memiliki</a:t>
            </a:r>
            <a:r>
              <a:rPr lang="en-US" sz="1000" dirty="0"/>
              <a:t> </a:t>
            </a:r>
            <a:r>
              <a:rPr lang="en-US" sz="1000" b="1" dirty="0" err="1"/>
              <a:t>umur</a:t>
            </a:r>
            <a:r>
              <a:rPr lang="en-US" sz="1000" b="1" dirty="0"/>
              <a:t> </a:t>
            </a:r>
            <a:r>
              <a:rPr lang="en-US" sz="1000" dirty="0" err="1"/>
              <a:t>diantara</a:t>
            </a:r>
            <a:r>
              <a:rPr lang="en-US" sz="1000" dirty="0"/>
              <a:t> </a:t>
            </a:r>
            <a:r>
              <a:rPr lang="en-US" sz="1000" b="1" dirty="0"/>
              <a:t>25 </a:t>
            </a:r>
            <a:r>
              <a:rPr lang="en-US" sz="1000" b="1" dirty="0" err="1"/>
              <a:t>hingga</a:t>
            </a:r>
            <a:r>
              <a:rPr lang="en-US" sz="1000" b="1" dirty="0"/>
              <a:t> 60 tahun </a:t>
            </a:r>
            <a:r>
              <a:rPr lang="en-US" sz="1000" dirty="0"/>
              <a:t>dan </a:t>
            </a:r>
            <a:r>
              <a:rPr lang="en-US" sz="1000" b="1" dirty="0"/>
              <a:t>daily time spent on site </a:t>
            </a:r>
            <a:r>
              <a:rPr lang="en-US" sz="1000" b="1" dirty="0" err="1"/>
              <a:t>dibawah</a:t>
            </a:r>
            <a:r>
              <a:rPr lang="en-US" sz="1000" b="1" dirty="0"/>
              <a:t> 70 </a:t>
            </a:r>
            <a:r>
              <a:rPr lang="en-US" sz="1000" b="1" dirty="0" err="1"/>
              <a:t>menit</a:t>
            </a:r>
            <a:r>
              <a:rPr lang="en-US" sz="1000" dirty="0"/>
              <a:t>.</a:t>
            </a:r>
          </a:p>
          <a:p>
            <a:pPr marL="228600" lvl="0" indent="-228600" algn="just" rtl="0">
              <a:lnSpc>
                <a:spcPct val="150000"/>
              </a:lnSpc>
              <a:spcBef>
                <a:spcPts val="0"/>
              </a:spcBef>
              <a:spcAft>
                <a:spcPts val="0"/>
              </a:spcAft>
              <a:buSzPct val="100000"/>
              <a:buAutoNum type="arabicPeriod"/>
            </a:pPr>
            <a:r>
              <a:rPr lang="en-US" sz="1000" dirty="0" err="1"/>
              <a:t>Sebaliknya</a:t>
            </a:r>
            <a:r>
              <a:rPr lang="en-US" sz="1000" dirty="0"/>
              <a:t> </a:t>
            </a:r>
            <a:r>
              <a:rPr lang="en-US" sz="1000" b="1" dirty="0"/>
              <a:t>customers </a:t>
            </a:r>
            <a:r>
              <a:rPr lang="en-US" sz="1000" dirty="0"/>
              <a:t>yang </a:t>
            </a:r>
            <a:r>
              <a:rPr lang="en-US" sz="1000" dirty="0" err="1"/>
              <a:t>cenderung</a:t>
            </a:r>
            <a:r>
              <a:rPr lang="en-US" sz="1000" dirty="0"/>
              <a:t> </a:t>
            </a:r>
            <a:r>
              <a:rPr lang="en-US" sz="1000" b="1" dirty="0" err="1"/>
              <a:t>tidak</a:t>
            </a:r>
            <a:r>
              <a:rPr lang="en-US" sz="1000" b="1" dirty="0"/>
              <a:t> </a:t>
            </a:r>
            <a:r>
              <a:rPr lang="en-US" sz="1000" dirty="0" err="1"/>
              <a:t>melakukan</a:t>
            </a:r>
            <a:r>
              <a:rPr lang="en-US" sz="1000" dirty="0"/>
              <a:t> </a:t>
            </a:r>
            <a:r>
              <a:rPr lang="en-US" sz="1000" b="1" dirty="0"/>
              <a:t>clicked on ads </a:t>
            </a:r>
            <a:r>
              <a:rPr lang="en-US" sz="1000" dirty="0" err="1"/>
              <a:t>memiliki</a:t>
            </a:r>
            <a:r>
              <a:rPr lang="en-US" sz="1000" dirty="0"/>
              <a:t> </a:t>
            </a:r>
            <a:r>
              <a:rPr lang="en-US" sz="1000" b="1" dirty="0" err="1"/>
              <a:t>umur</a:t>
            </a:r>
            <a:r>
              <a:rPr lang="en-US" sz="1000" b="1" dirty="0"/>
              <a:t> </a:t>
            </a:r>
            <a:r>
              <a:rPr lang="en-US" sz="1000" dirty="0" err="1"/>
              <a:t>antara</a:t>
            </a:r>
            <a:r>
              <a:rPr lang="en-US" sz="1000" dirty="0"/>
              <a:t> </a:t>
            </a:r>
            <a:r>
              <a:rPr lang="en-US" sz="1000" b="1" dirty="0"/>
              <a:t>20 </a:t>
            </a:r>
            <a:r>
              <a:rPr lang="en-US" sz="1000" b="1" dirty="0" err="1"/>
              <a:t>hingga</a:t>
            </a:r>
            <a:r>
              <a:rPr lang="en-US" sz="1000" b="1" dirty="0"/>
              <a:t> 45 tahun </a:t>
            </a:r>
            <a:r>
              <a:rPr lang="en-US" sz="1000" dirty="0"/>
              <a:t>dan </a:t>
            </a:r>
            <a:r>
              <a:rPr lang="en-US" sz="1000" b="1" dirty="0"/>
              <a:t>daily time spent on site </a:t>
            </a:r>
            <a:r>
              <a:rPr lang="en-US" sz="1000" b="1" dirty="0" err="1"/>
              <a:t>diatas</a:t>
            </a:r>
            <a:r>
              <a:rPr lang="en-US" sz="1000" b="1" dirty="0"/>
              <a:t> 70 </a:t>
            </a:r>
            <a:r>
              <a:rPr lang="en-US" sz="1000" b="1" dirty="0" err="1"/>
              <a:t>menit</a:t>
            </a:r>
            <a:r>
              <a:rPr lang="en-US" sz="1000" b="1" dirty="0"/>
              <a:t>. </a:t>
            </a:r>
            <a:endParaRPr sz="1000" b="1" dirty="0"/>
          </a:p>
        </p:txBody>
      </p:sp>
      <p:grpSp>
        <p:nvGrpSpPr>
          <p:cNvPr id="1598" name="Google Shape;1598;p30"/>
          <p:cNvGrpSpPr/>
          <p:nvPr/>
        </p:nvGrpSpPr>
        <p:grpSpPr>
          <a:xfrm>
            <a:off x="76243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E59717C-C3B2-086A-D62F-1A8857FAAEA7}"/>
              </a:ext>
            </a:extLst>
          </p:cNvPr>
          <p:cNvPicPr>
            <a:picLocks noChangeAspect="1"/>
          </p:cNvPicPr>
          <p:nvPr/>
        </p:nvPicPr>
        <p:blipFill>
          <a:blip r:embed="rId3"/>
          <a:stretch>
            <a:fillRect/>
          </a:stretch>
        </p:blipFill>
        <p:spPr>
          <a:xfrm>
            <a:off x="1023544" y="1308100"/>
            <a:ext cx="3237305" cy="2974304"/>
          </a:xfrm>
          <a:prstGeom prst="rect">
            <a:avLst/>
          </a:prstGeom>
        </p:spPr>
      </p:pic>
      <p:sp>
        <p:nvSpPr>
          <p:cNvPr id="2" name="Google Shape;1289;p28">
            <a:extLst>
              <a:ext uri="{FF2B5EF4-FFF2-40B4-BE49-F238E27FC236}">
                <a16:creationId xmlns:a16="http://schemas.microsoft.com/office/drawing/2014/main" id="{9E06F480-44D5-6215-F53E-629B356B548A}"/>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339612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Multivariate Analysis</a:t>
            </a:r>
            <a:endParaRPr dirty="0"/>
          </a:p>
        </p:txBody>
      </p:sp>
      <p:sp>
        <p:nvSpPr>
          <p:cNvPr id="1594" name="Google Shape;1594;p30"/>
          <p:cNvSpPr txBox="1">
            <a:spLocks noGrp="1"/>
          </p:cNvSpPr>
          <p:nvPr>
            <p:ph type="subTitle" idx="1"/>
          </p:nvPr>
        </p:nvSpPr>
        <p:spPr>
          <a:xfrm>
            <a:off x="4914900" y="1233594"/>
            <a:ext cx="3625078" cy="311615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b="1" dirty="0"/>
              <a:t>Business Insight : </a:t>
            </a:r>
          </a:p>
          <a:p>
            <a:pPr marL="0" lvl="0" indent="0" algn="just" rtl="0">
              <a:lnSpc>
                <a:spcPct val="150000"/>
              </a:lnSpc>
              <a:spcBef>
                <a:spcPts val="0"/>
              </a:spcBef>
              <a:spcAft>
                <a:spcPts val="0"/>
              </a:spcAft>
              <a:buNone/>
            </a:pPr>
            <a:r>
              <a:rPr lang="en-US" sz="1000" dirty="0"/>
              <a:t>Dilakukan </a:t>
            </a:r>
            <a:r>
              <a:rPr lang="en-US" sz="1000" b="1" dirty="0" err="1"/>
              <a:t>analisis</a:t>
            </a:r>
            <a:r>
              <a:rPr lang="en-US" sz="1000" b="1" dirty="0"/>
              <a:t> </a:t>
            </a:r>
            <a:r>
              <a:rPr lang="en-US" sz="1000" dirty="0" err="1"/>
              <a:t>menggunakan</a:t>
            </a:r>
            <a:r>
              <a:rPr lang="en-US" sz="1000" dirty="0"/>
              <a:t> </a:t>
            </a:r>
            <a:r>
              <a:rPr lang="en-US" sz="1000" dirty="0" err="1"/>
              <a:t>visualisasi</a:t>
            </a:r>
            <a:r>
              <a:rPr lang="en-US" sz="1000" dirty="0"/>
              <a:t> </a:t>
            </a:r>
            <a:r>
              <a:rPr lang="en-US" sz="1000" b="1" dirty="0"/>
              <a:t>Heatmap </a:t>
            </a:r>
            <a:r>
              <a:rPr lang="en-US" sz="1000" dirty="0" err="1"/>
              <a:t>mengenai</a:t>
            </a:r>
            <a:r>
              <a:rPr lang="en-US" sz="1000" dirty="0"/>
              <a:t> </a:t>
            </a:r>
            <a:r>
              <a:rPr lang="en-US" sz="1000" b="1" dirty="0" err="1"/>
              <a:t>pengaruh</a:t>
            </a:r>
            <a:r>
              <a:rPr lang="en-US" sz="1000" b="1" dirty="0"/>
              <a:t> Area income </a:t>
            </a:r>
            <a:r>
              <a:rPr lang="en-US" sz="1000" dirty="0"/>
              <a:t>dan </a:t>
            </a:r>
            <a:r>
              <a:rPr lang="en-US" sz="1000" b="1" dirty="0"/>
              <a:t>Age </a:t>
            </a:r>
            <a:r>
              <a:rPr lang="en-US" sz="1000" dirty="0" err="1"/>
              <a:t>terhadap</a:t>
            </a:r>
            <a:r>
              <a:rPr lang="en-US" sz="1000" dirty="0"/>
              <a:t> kemungkinan </a:t>
            </a:r>
            <a:r>
              <a:rPr lang="en-US" sz="1000" b="1" dirty="0"/>
              <a:t>customers </a:t>
            </a:r>
            <a:r>
              <a:rPr lang="en-US" sz="1000" dirty="0" err="1"/>
              <a:t>melakukan</a:t>
            </a:r>
            <a:r>
              <a:rPr lang="en-US" sz="1000" dirty="0"/>
              <a:t> </a:t>
            </a:r>
            <a:r>
              <a:rPr lang="en-US" sz="1000" b="1" dirty="0"/>
              <a:t>clicked on ads</a:t>
            </a:r>
            <a:r>
              <a:rPr lang="en-US" sz="1000" dirty="0"/>
              <a:t>. Pada </a:t>
            </a:r>
            <a:r>
              <a:rPr lang="en-US" sz="1000" dirty="0" err="1"/>
              <a:t>analisis</a:t>
            </a:r>
            <a:r>
              <a:rPr lang="en-US" sz="1000" dirty="0"/>
              <a:t> ini, </a:t>
            </a:r>
            <a:r>
              <a:rPr lang="en-US" sz="1000" b="1" dirty="0"/>
              <a:t>customer </a:t>
            </a:r>
            <a:r>
              <a:rPr lang="en-US" sz="1000" b="1" dirty="0" err="1"/>
              <a:t>terbagi</a:t>
            </a:r>
            <a:r>
              <a:rPr lang="en-US" sz="1000" b="1" dirty="0"/>
              <a:t> </a:t>
            </a:r>
            <a:r>
              <a:rPr lang="en-US" sz="1000" dirty="0" err="1"/>
              <a:t>menjadi</a:t>
            </a:r>
            <a:r>
              <a:rPr lang="en-US" sz="1000" dirty="0"/>
              <a:t> </a:t>
            </a:r>
            <a:r>
              <a:rPr lang="en-US" sz="1000" b="1" dirty="0"/>
              <a:t>dua kelompok </a:t>
            </a:r>
            <a:r>
              <a:rPr lang="en-US" sz="1000" dirty="0" err="1"/>
              <a:t>utama</a:t>
            </a:r>
            <a:r>
              <a:rPr lang="en-US" sz="1000" dirty="0"/>
              <a:t> </a:t>
            </a:r>
            <a:r>
              <a:rPr lang="en-US" sz="1000" dirty="0" err="1"/>
              <a:t>yakni</a:t>
            </a:r>
            <a:r>
              <a:rPr lang="en-US" sz="1000" dirty="0"/>
              <a:t> : </a:t>
            </a:r>
          </a:p>
          <a:p>
            <a:pPr marL="228600" lvl="0" indent="-228600" algn="just" rtl="0">
              <a:lnSpc>
                <a:spcPct val="150000"/>
              </a:lnSpc>
              <a:spcBef>
                <a:spcPts val="0"/>
              </a:spcBef>
              <a:spcAft>
                <a:spcPts val="0"/>
              </a:spcAft>
              <a:buSzPct val="100000"/>
              <a:buAutoNum type="arabicPeriod"/>
            </a:pPr>
            <a:r>
              <a:rPr lang="en-US" sz="1000" dirty="0" err="1"/>
              <a:t>Terdapat</a:t>
            </a:r>
            <a:r>
              <a:rPr lang="en-US" sz="1000" dirty="0"/>
              <a:t> </a:t>
            </a:r>
            <a:r>
              <a:rPr lang="en-US" sz="1000" b="1" dirty="0" err="1"/>
              <a:t>pola</a:t>
            </a:r>
            <a:r>
              <a:rPr lang="en-US" sz="1000" b="1" dirty="0"/>
              <a:t> customers </a:t>
            </a:r>
            <a:r>
              <a:rPr lang="en-US" sz="1000" dirty="0"/>
              <a:t>yang </a:t>
            </a:r>
            <a:r>
              <a:rPr lang="en-US" sz="1000" dirty="0" err="1"/>
              <a:t>cenderung</a:t>
            </a:r>
            <a:r>
              <a:rPr lang="en-US" sz="1000" dirty="0"/>
              <a:t> </a:t>
            </a:r>
            <a:r>
              <a:rPr lang="en-US" sz="1000" dirty="0" err="1"/>
              <a:t>melakukan</a:t>
            </a:r>
            <a:r>
              <a:rPr lang="en-US" sz="1000" dirty="0"/>
              <a:t> </a:t>
            </a:r>
            <a:r>
              <a:rPr lang="en-US" sz="1000" b="1" dirty="0"/>
              <a:t>clicked on ads </a:t>
            </a:r>
            <a:r>
              <a:rPr lang="en-US" sz="1000" dirty="0" err="1"/>
              <a:t>memiliki</a:t>
            </a:r>
            <a:r>
              <a:rPr lang="en-US" sz="1000" dirty="0"/>
              <a:t> </a:t>
            </a:r>
            <a:r>
              <a:rPr lang="en-US" sz="1000" b="1" dirty="0"/>
              <a:t>area income </a:t>
            </a:r>
            <a:r>
              <a:rPr lang="en-US" sz="1000" b="1" dirty="0" err="1"/>
              <a:t>dibawah</a:t>
            </a:r>
            <a:r>
              <a:rPr lang="en-US" sz="1000" b="1" dirty="0"/>
              <a:t> 3.5 Juta </a:t>
            </a:r>
            <a:r>
              <a:rPr lang="en-US" sz="1000" dirty="0"/>
              <a:t>dan </a:t>
            </a:r>
            <a:r>
              <a:rPr lang="en-US" sz="1000" dirty="0" err="1"/>
              <a:t>memiliki</a:t>
            </a:r>
            <a:r>
              <a:rPr lang="en-US" sz="1000" dirty="0"/>
              <a:t> </a:t>
            </a:r>
            <a:r>
              <a:rPr lang="en-US" sz="1000" dirty="0" err="1"/>
              <a:t>rentang</a:t>
            </a:r>
            <a:r>
              <a:rPr lang="en-US" sz="1000" dirty="0"/>
              <a:t> </a:t>
            </a:r>
            <a:r>
              <a:rPr lang="en-US" sz="1000" b="1" dirty="0" err="1"/>
              <a:t>umur</a:t>
            </a:r>
            <a:r>
              <a:rPr lang="en-US" sz="1000" b="1" dirty="0"/>
              <a:t> 25 </a:t>
            </a:r>
            <a:r>
              <a:rPr lang="en-US" sz="1000" b="1" dirty="0" err="1"/>
              <a:t>hingga</a:t>
            </a:r>
            <a:r>
              <a:rPr lang="en-US" sz="1000" b="1" dirty="0"/>
              <a:t> 60 tahun</a:t>
            </a:r>
            <a:r>
              <a:rPr lang="en-US" sz="1000" dirty="0"/>
              <a:t>.</a:t>
            </a:r>
          </a:p>
          <a:p>
            <a:pPr marL="228600" lvl="0" indent="-228600" algn="just" rtl="0">
              <a:lnSpc>
                <a:spcPct val="150000"/>
              </a:lnSpc>
              <a:spcBef>
                <a:spcPts val="0"/>
              </a:spcBef>
              <a:spcAft>
                <a:spcPts val="0"/>
              </a:spcAft>
              <a:buSzPct val="100000"/>
              <a:buAutoNum type="arabicPeriod"/>
            </a:pPr>
            <a:r>
              <a:rPr lang="en-US" sz="1000" dirty="0" err="1"/>
              <a:t>Sedangkan</a:t>
            </a:r>
            <a:r>
              <a:rPr lang="en-US" sz="1000" dirty="0"/>
              <a:t> </a:t>
            </a:r>
            <a:r>
              <a:rPr lang="en-US" sz="1000" b="1" dirty="0"/>
              <a:t>customers </a:t>
            </a:r>
            <a:r>
              <a:rPr lang="en-US" sz="1000" dirty="0"/>
              <a:t>yang </a:t>
            </a:r>
            <a:r>
              <a:rPr lang="en-US" sz="1000" b="1" dirty="0" err="1"/>
              <a:t>tidak</a:t>
            </a:r>
            <a:r>
              <a:rPr lang="en-US" sz="1000" b="1" dirty="0"/>
              <a:t> </a:t>
            </a:r>
            <a:r>
              <a:rPr lang="en-US" sz="1000" dirty="0" err="1"/>
              <a:t>melakukan</a:t>
            </a:r>
            <a:r>
              <a:rPr lang="en-US" sz="1000" dirty="0"/>
              <a:t> </a:t>
            </a:r>
            <a:r>
              <a:rPr lang="en-US" sz="1000" b="1" dirty="0"/>
              <a:t>clicked on ads </a:t>
            </a:r>
            <a:r>
              <a:rPr lang="en-US" sz="1000" dirty="0" err="1"/>
              <a:t>memiliki</a:t>
            </a:r>
            <a:r>
              <a:rPr lang="en-US" sz="1000" dirty="0"/>
              <a:t> </a:t>
            </a:r>
            <a:r>
              <a:rPr lang="en-US" sz="1000" b="1" dirty="0"/>
              <a:t>area income </a:t>
            </a:r>
            <a:r>
              <a:rPr lang="en-US" sz="1000" b="1" dirty="0" err="1"/>
              <a:t>diatas</a:t>
            </a:r>
            <a:r>
              <a:rPr lang="en-US" sz="1000" b="1" dirty="0"/>
              <a:t> 3.5 Juta </a:t>
            </a:r>
            <a:r>
              <a:rPr lang="en-US" sz="1000" dirty="0"/>
              <a:t>dan </a:t>
            </a:r>
            <a:r>
              <a:rPr lang="en-US" sz="1000" dirty="0" err="1"/>
              <a:t>memiliki</a:t>
            </a:r>
            <a:r>
              <a:rPr lang="en-US" sz="1000" dirty="0"/>
              <a:t> </a:t>
            </a:r>
            <a:r>
              <a:rPr lang="en-US" sz="1000" dirty="0" err="1"/>
              <a:t>rentang</a:t>
            </a:r>
            <a:r>
              <a:rPr lang="en-US" sz="1000" dirty="0"/>
              <a:t> </a:t>
            </a:r>
            <a:r>
              <a:rPr lang="en-US" sz="1000" b="1" dirty="0" err="1"/>
              <a:t>umur</a:t>
            </a:r>
            <a:r>
              <a:rPr lang="en-US" sz="1000" b="1" dirty="0"/>
              <a:t> </a:t>
            </a:r>
            <a:r>
              <a:rPr lang="en-US" sz="1000" dirty="0"/>
              <a:t>lebih </a:t>
            </a:r>
            <a:r>
              <a:rPr lang="en-US" sz="1000" dirty="0" err="1"/>
              <a:t>pendek</a:t>
            </a:r>
            <a:r>
              <a:rPr lang="en-US" sz="1000" dirty="0"/>
              <a:t> </a:t>
            </a:r>
            <a:r>
              <a:rPr lang="en-US" sz="1000" dirty="0" err="1"/>
              <a:t>yakni</a:t>
            </a:r>
            <a:r>
              <a:rPr lang="en-US" sz="1000" dirty="0"/>
              <a:t> </a:t>
            </a:r>
            <a:r>
              <a:rPr lang="en-US" sz="1000" dirty="0" err="1"/>
              <a:t>antara</a:t>
            </a:r>
            <a:r>
              <a:rPr lang="en-US" sz="1000" dirty="0"/>
              <a:t> </a:t>
            </a:r>
            <a:r>
              <a:rPr lang="en-US" sz="1000" b="1" dirty="0"/>
              <a:t>20 </a:t>
            </a:r>
            <a:r>
              <a:rPr lang="en-US" sz="1000" b="1" dirty="0" err="1"/>
              <a:t>hingga</a:t>
            </a:r>
            <a:r>
              <a:rPr lang="en-US" sz="1000" b="1" dirty="0"/>
              <a:t> 45 tahun. </a:t>
            </a:r>
            <a:endParaRPr sz="1000" b="1" dirty="0"/>
          </a:p>
        </p:txBody>
      </p:sp>
      <p:grpSp>
        <p:nvGrpSpPr>
          <p:cNvPr id="1598" name="Google Shape;1598;p30"/>
          <p:cNvGrpSpPr/>
          <p:nvPr/>
        </p:nvGrpSpPr>
        <p:grpSpPr>
          <a:xfrm>
            <a:off x="76243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416CE77A-6952-E815-3342-1EFEA2E436C6}"/>
              </a:ext>
            </a:extLst>
          </p:cNvPr>
          <p:cNvPicPr>
            <a:picLocks noChangeAspect="1"/>
          </p:cNvPicPr>
          <p:nvPr/>
        </p:nvPicPr>
        <p:blipFill>
          <a:blip r:embed="rId3"/>
          <a:stretch>
            <a:fillRect/>
          </a:stretch>
        </p:blipFill>
        <p:spPr>
          <a:xfrm>
            <a:off x="1077511" y="1224594"/>
            <a:ext cx="3570689" cy="3214651"/>
          </a:xfrm>
          <a:prstGeom prst="rect">
            <a:avLst/>
          </a:prstGeom>
        </p:spPr>
      </p:pic>
      <p:sp>
        <p:nvSpPr>
          <p:cNvPr id="2" name="Google Shape;1289;p28">
            <a:extLst>
              <a:ext uri="{FF2B5EF4-FFF2-40B4-BE49-F238E27FC236}">
                <a16:creationId xmlns:a16="http://schemas.microsoft.com/office/drawing/2014/main" id="{006962DC-6FD4-0E09-9A89-3257E0BFD4CD}"/>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3137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713224" y="1580487"/>
            <a:ext cx="4906525" cy="279678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D" dirty="0"/>
              <a:t>Saya </a:t>
            </a:r>
            <a:r>
              <a:rPr lang="en-ID" dirty="0" err="1"/>
              <a:t>merupakan</a:t>
            </a:r>
            <a:r>
              <a:rPr lang="en-ID" dirty="0"/>
              <a:t> </a:t>
            </a:r>
            <a:r>
              <a:rPr lang="en-ID" dirty="0" err="1"/>
              <a:t>seorang</a:t>
            </a:r>
            <a:r>
              <a:rPr lang="en-ID" dirty="0"/>
              <a:t> </a:t>
            </a:r>
            <a:r>
              <a:rPr lang="en-ID" dirty="0" err="1"/>
              <a:t>freshgraduate</a:t>
            </a:r>
            <a:r>
              <a:rPr lang="en-ID" dirty="0"/>
              <a:t> </a:t>
            </a:r>
            <a:r>
              <a:rPr lang="en-ID" dirty="0" err="1"/>
              <a:t>dari</a:t>
            </a:r>
            <a:r>
              <a:rPr lang="en-ID" dirty="0"/>
              <a:t> universitas </a:t>
            </a:r>
            <a:r>
              <a:rPr lang="en-ID" dirty="0" err="1"/>
              <a:t>muhammadiyah</a:t>
            </a:r>
            <a:r>
              <a:rPr lang="en-ID" dirty="0"/>
              <a:t> </a:t>
            </a:r>
            <a:r>
              <a:rPr lang="en-ID" dirty="0" err="1"/>
              <a:t>malang</a:t>
            </a:r>
            <a:r>
              <a:rPr lang="en-ID" dirty="0"/>
              <a:t> program </a:t>
            </a:r>
            <a:r>
              <a:rPr lang="en-ID" dirty="0" err="1"/>
              <a:t>studi</a:t>
            </a:r>
            <a:r>
              <a:rPr lang="en-ID" dirty="0"/>
              <a:t> </a:t>
            </a:r>
            <a:r>
              <a:rPr lang="en-ID" dirty="0" err="1"/>
              <a:t>teknik</a:t>
            </a:r>
            <a:r>
              <a:rPr lang="en-ID" dirty="0"/>
              <a:t> </a:t>
            </a:r>
            <a:r>
              <a:rPr lang="en-ID" dirty="0" err="1"/>
              <a:t>elektro</a:t>
            </a:r>
            <a:r>
              <a:rPr lang="en-ID" dirty="0"/>
              <a:t>. </a:t>
            </a:r>
            <a:r>
              <a:rPr lang="en-ID" dirty="0" err="1"/>
              <a:t>saya</a:t>
            </a:r>
            <a:r>
              <a:rPr lang="en-ID" dirty="0"/>
              <a:t> </a:t>
            </a:r>
            <a:r>
              <a:rPr lang="en-ID" dirty="0" err="1"/>
              <a:t>berhasil</a:t>
            </a:r>
            <a:r>
              <a:rPr lang="en-ID" dirty="0"/>
              <a:t> </a:t>
            </a:r>
            <a:r>
              <a:rPr lang="en-ID" dirty="0" err="1"/>
              <a:t>menyelesaikan</a:t>
            </a:r>
            <a:r>
              <a:rPr lang="en-ID" dirty="0"/>
              <a:t> </a:t>
            </a:r>
            <a:r>
              <a:rPr lang="en-ID" dirty="0" err="1"/>
              <a:t>pendidikan</a:t>
            </a:r>
            <a:r>
              <a:rPr lang="en-ID" dirty="0"/>
              <a:t> S1 </a:t>
            </a:r>
            <a:r>
              <a:rPr lang="en-ID" dirty="0" err="1"/>
              <a:t>saya</a:t>
            </a:r>
            <a:r>
              <a:rPr lang="en-ID" dirty="0"/>
              <a:t> </a:t>
            </a:r>
            <a:r>
              <a:rPr lang="en-ID" dirty="0" err="1"/>
              <a:t>dengan</a:t>
            </a:r>
            <a:r>
              <a:rPr lang="en-ID" dirty="0"/>
              <a:t> </a:t>
            </a:r>
            <a:r>
              <a:rPr lang="en-ID" dirty="0" err="1"/>
              <a:t>meraih</a:t>
            </a:r>
            <a:r>
              <a:rPr lang="en-ID" dirty="0"/>
              <a:t> </a:t>
            </a:r>
            <a:r>
              <a:rPr lang="en-ID" dirty="0" err="1"/>
              <a:t>penghargaan</a:t>
            </a:r>
            <a:r>
              <a:rPr lang="en-ID" dirty="0"/>
              <a:t> </a:t>
            </a:r>
            <a:r>
              <a:rPr lang="en-ID" dirty="0" err="1"/>
              <a:t>sebagai</a:t>
            </a:r>
            <a:r>
              <a:rPr lang="en-ID" dirty="0"/>
              <a:t> </a:t>
            </a:r>
            <a:r>
              <a:rPr lang="en-ID" dirty="0" err="1"/>
              <a:t>lulusan</a:t>
            </a:r>
            <a:r>
              <a:rPr lang="en-ID" dirty="0"/>
              <a:t> </a:t>
            </a:r>
            <a:r>
              <a:rPr lang="en-ID" dirty="0" err="1"/>
              <a:t>terbaik</a:t>
            </a:r>
            <a:r>
              <a:rPr lang="en-ID" dirty="0"/>
              <a:t> ke-1 </a:t>
            </a:r>
            <a:r>
              <a:rPr lang="en-ID" dirty="0" err="1"/>
              <a:t>periode</a:t>
            </a:r>
            <a:r>
              <a:rPr lang="en-ID" dirty="0"/>
              <a:t> 1 2024 </a:t>
            </a:r>
            <a:r>
              <a:rPr lang="en-ID" dirty="0" err="1"/>
              <a:t>dengan</a:t>
            </a:r>
            <a:r>
              <a:rPr lang="en-ID" dirty="0"/>
              <a:t> </a:t>
            </a:r>
            <a:r>
              <a:rPr lang="en-ID" dirty="0" err="1"/>
              <a:t>raihan</a:t>
            </a:r>
            <a:r>
              <a:rPr lang="en-ID" dirty="0"/>
              <a:t> IPK 3,76. </a:t>
            </a:r>
            <a:r>
              <a:rPr lang="en-ID" dirty="0" err="1"/>
              <a:t>sebagai</a:t>
            </a:r>
            <a:r>
              <a:rPr lang="en-ID" dirty="0"/>
              <a:t> </a:t>
            </a:r>
            <a:r>
              <a:rPr lang="en-ID" dirty="0" err="1"/>
              <a:t>seorang</a:t>
            </a:r>
            <a:r>
              <a:rPr lang="en-ID" dirty="0"/>
              <a:t> </a:t>
            </a:r>
            <a:r>
              <a:rPr lang="en-ID" dirty="0" err="1"/>
              <a:t>freshgraduate</a:t>
            </a:r>
            <a:r>
              <a:rPr lang="en-ID" dirty="0"/>
              <a:t> yang </a:t>
            </a:r>
            <a:r>
              <a:rPr lang="en-ID" dirty="0" err="1"/>
              <a:t>memiliki</a:t>
            </a:r>
            <a:r>
              <a:rPr lang="en-ID" dirty="0"/>
              <a:t> </a:t>
            </a:r>
            <a:r>
              <a:rPr lang="en-ID" dirty="0" err="1"/>
              <a:t>ketertarikan</a:t>
            </a:r>
            <a:r>
              <a:rPr lang="en-ID" dirty="0"/>
              <a:t> </a:t>
            </a:r>
            <a:r>
              <a:rPr lang="en-ID" dirty="0" err="1"/>
              <a:t>berkarir</a:t>
            </a:r>
            <a:r>
              <a:rPr lang="en-ID" dirty="0"/>
              <a:t> </a:t>
            </a:r>
            <a:r>
              <a:rPr lang="en-ID" dirty="0" err="1"/>
              <a:t>sebagai</a:t>
            </a:r>
            <a:r>
              <a:rPr lang="en-ID" dirty="0"/>
              <a:t> </a:t>
            </a:r>
            <a:r>
              <a:rPr lang="en-ID" dirty="0" err="1"/>
              <a:t>seorang</a:t>
            </a:r>
            <a:r>
              <a:rPr lang="en-ID" dirty="0"/>
              <a:t> data scientist </a:t>
            </a:r>
            <a:r>
              <a:rPr lang="en-ID" dirty="0" err="1"/>
              <a:t>maupun</a:t>
            </a:r>
            <a:r>
              <a:rPr lang="en-ID" dirty="0"/>
              <a:t> data analyst. </a:t>
            </a:r>
            <a:r>
              <a:rPr lang="en-ID" dirty="0" err="1"/>
              <a:t>saya</a:t>
            </a:r>
            <a:r>
              <a:rPr lang="en-ID" dirty="0"/>
              <a:t> </a:t>
            </a:r>
            <a:r>
              <a:rPr lang="en-ID" dirty="0" err="1"/>
              <a:t>memiliki</a:t>
            </a:r>
            <a:r>
              <a:rPr lang="en-ID" dirty="0"/>
              <a:t> </a:t>
            </a:r>
            <a:r>
              <a:rPr lang="en-ID" dirty="0" err="1"/>
              <a:t>beberapa</a:t>
            </a:r>
            <a:r>
              <a:rPr lang="en-ID" dirty="0"/>
              <a:t> </a:t>
            </a:r>
            <a:r>
              <a:rPr lang="en-ID" dirty="0" err="1"/>
              <a:t>kemampuan</a:t>
            </a:r>
            <a:r>
              <a:rPr lang="en-ID" dirty="0"/>
              <a:t> </a:t>
            </a:r>
            <a:r>
              <a:rPr lang="en-ID" dirty="0" err="1"/>
              <a:t>seperti</a:t>
            </a:r>
            <a:r>
              <a:rPr lang="en-ID" dirty="0"/>
              <a:t> </a:t>
            </a:r>
            <a:r>
              <a:rPr lang="en-ID" dirty="0" err="1"/>
              <a:t>pemahaman</a:t>
            </a:r>
            <a:r>
              <a:rPr lang="en-ID" dirty="0"/>
              <a:t> </a:t>
            </a:r>
            <a:r>
              <a:rPr lang="en-ID" dirty="0" err="1"/>
              <a:t>tentang</a:t>
            </a:r>
            <a:r>
              <a:rPr lang="en-ID" dirty="0"/>
              <a:t> </a:t>
            </a:r>
            <a:r>
              <a:rPr lang="en-ID" dirty="0" err="1"/>
              <a:t>statistik</a:t>
            </a:r>
            <a:r>
              <a:rPr lang="en-ID" dirty="0"/>
              <a:t> dan </a:t>
            </a:r>
            <a:r>
              <a:rPr lang="en-ID" dirty="0" err="1"/>
              <a:t>matematika</a:t>
            </a:r>
            <a:r>
              <a:rPr lang="en-ID" dirty="0"/>
              <a:t>, python programming, SQL, </a:t>
            </a:r>
            <a:r>
              <a:rPr lang="en-ID" dirty="0" err="1"/>
              <a:t>penerapan</a:t>
            </a:r>
            <a:r>
              <a:rPr lang="en-ID" dirty="0"/>
              <a:t> algorithms machine learning </a:t>
            </a:r>
            <a:r>
              <a:rPr lang="en-ID" dirty="0" err="1"/>
              <a:t>maupun</a:t>
            </a:r>
            <a:r>
              <a:rPr lang="en-ID" dirty="0"/>
              <a:t> deep learning.</a:t>
            </a:r>
            <a:endParaRPr dirty="0"/>
          </a:p>
        </p:txBody>
      </p:sp>
      <p:sp>
        <p:nvSpPr>
          <p:cNvPr id="1213" name="Google Shape;1213;p27"/>
          <p:cNvSpPr txBox="1">
            <a:spLocks noGrp="1"/>
          </p:cNvSpPr>
          <p:nvPr>
            <p:ph type="title"/>
          </p:nvPr>
        </p:nvSpPr>
        <p:spPr>
          <a:xfrm>
            <a:off x="713224" y="939387"/>
            <a:ext cx="43065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Me</a:t>
            </a:r>
            <a:endParaRPr dirty="0"/>
          </a:p>
        </p:txBody>
      </p:sp>
      <p:pic>
        <p:nvPicPr>
          <p:cNvPr id="8" name="Picture Placeholder 7">
            <a:extLst>
              <a:ext uri="{FF2B5EF4-FFF2-40B4-BE49-F238E27FC236}">
                <a16:creationId xmlns:a16="http://schemas.microsoft.com/office/drawing/2014/main" id="{A43DF40E-9BBE-8F66-692E-47AD8DB72537}"/>
              </a:ext>
            </a:extLst>
          </p:cNvPr>
          <p:cNvPicPr>
            <a:picLocks noGrp="1" noChangeAspect="1"/>
          </p:cNvPicPr>
          <p:nvPr>
            <p:ph type="pic" idx="2"/>
          </p:nvPr>
        </p:nvPicPr>
        <p:blipFill>
          <a:blip r:embed="rId3"/>
          <a:srcRect t="1393" b="1393"/>
          <a:stretch>
            <a:fillRect/>
          </a:stretch>
        </p:blipFill>
        <p:spPr>
          <a:xfrm>
            <a:off x="5934125" y="1066676"/>
            <a:ext cx="2203500" cy="3213300"/>
          </a:xfrm>
        </p:spPr>
      </p:pic>
    </p:spTree>
    <p:extLst>
      <p:ext uri="{BB962C8B-B14F-4D97-AF65-F5344CB8AC3E}">
        <p14:creationId xmlns:p14="http://schemas.microsoft.com/office/powerpoint/2010/main" val="3821537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Multivariate Analysis</a:t>
            </a:r>
            <a:endParaRPr dirty="0"/>
          </a:p>
        </p:txBody>
      </p:sp>
      <p:sp>
        <p:nvSpPr>
          <p:cNvPr id="1594" name="Google Shape;1594;p30"/>
          <p:cNvSpPr txBox="1">
            <a:spLocks noGrp="1"/>
          </p:cNvSpPr>
          <p:nvPr>
            <p:ph type="subTitle" idx="1"/>
          </p:nvPr>
        </p:nvSpPr>
        <p:spPr>
          <a:xfrm>
            <a:off x="5825962" y="1188272"/>
            <a:ext cx="2738374" cy="341355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000" dirty="0"/>
              <a:t>Dalam Multivariate Analysis dilakukan perhitungan </a:t>
            </a:r>
            <a:r>
              <a:rPr lang="en" sz="1000" b="1" dirty="0"/>
              <a:t>korelasi </a:t>
            </a:r>
            <a:r>
              <a:rPr lang="en" sz="1000" dirty="0"/>
              <a:t>antara sebuah </a:t>
            </a:r>
            <a:r>
              <a:rPr lang="en" sz="1000" b="1" dirty="0"/>
              <a:t>feature </a:t>
            </a:r>
            <a:r>
              <a:rPr lang="en" sz="1000" dirty="0"/>
              <a:t>dengan </a:t>
            </a:r>
            <a:r>
              <a:rPr lang="en" sz="1000" b="1" dirty="0"/>
              <a:t>targetnya (clicked on ad)</a:t>
            </a:r>
            <a:r>
              <a:rPr lang="en" sz="1000" dirty="0"/>
              <a:t>, teknik yang digunakan pada tahapan ini adalah </a:t>
            </a:r>
            <a:r>
              <a:rPr lang="en" sz="1000" b="1" dirty="0"/>
              <a:t>PPS (Predictive Power Score). PPS </a:t>
            </a:r>
            <a:r>
              <a:rPr lang="en" sz="1000" dirty="0"/>
              <a:t>dipilih karena </a:t>
            </a:r>
            <a:r>
              <a:rPr lang="en" sz="1000" b="1" dirty="0"/>
              <a:t>memilik </a:t>
            </a:r>
            <a:r>
              <a:rPr lang="en" sz="1000" dirty="0"/>
              <a:t>beberapa </a:t>
            </a:r>
            <a:r>
              <a:rPr lang="en" sz="1000" b="1" dirty="0"/>
              <a:t>keunggulan </a:t>
            </a:r>
            <a:r>
              <a:rPr lang="en" sz="1000" dirty="0"/>
              <a:t>seperti dapat </a:t>
            </a:r>
            <a:r>
              <a:rPr lang="en" sz="1000" b="1" dirty="0"/>
              <a:t>memproses data numerical </a:t>
            </a:r>
            <a:r>
              <a:rPr lang="en" sz="1000" dirty="0"/>
              <a:t>dan </a:t>
            </a:r>
            <a:r>
              <a:rPr lang="en" sz="1000" b="1" dirty="0"/>
              <a:t>categorical </a:t>
            </a:r>
            <a:r>
              <a:rPr lang="en" sz="1000" dirty="0"/>
              <a:t>secara bersamaan dan dapat </a:t>
            </a:r>
            <a:r>
              <a:rPr lang="en" sz="1000" b="1" dirty="0"/>
              <a:t>digunakan </a:t>
            </a:r>
            <a:r>
              <a:rPr lang="en" sz="1000" dirty="0"/>
              <a:t>apabila </a:t>
            </a:r>
            <a:r>
              <a:rPr lang="en" sz="1000" b="1" dirty="0"/>
              <a:t>data bersifat non-linear</a:t>
            </a:r>
            <a:r>
              <a:rPr lang="en" sz="1000" dirty="0"/>
              <a:t>. </a:t>
            </a:r>
          </a:p>
        </p:txBody>
      </p:sp>
      <p:grpSp>
        <p:nvGrpSpPr>
          <p:cNvPr id="1598" name="Google Shape;1598;p30"/>
          <p:cNvGrpSpPr/>
          <p:nvPr/>
        </p:nvGrpSpPr>
        <p:grpSpPr>
          <a:xfrm>
            <a:off x="7806725" y="14103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F48835C-8514-0446-AFE1-4B4B79507EA7}"/>
              </a:ext>
            </a:extLst>
          </p:cNvPr>
          <p:cNvPicPr>
            <a:picLocks noChangeAspect="1"/>
          </p:cNvPicPr>
          <p:nvPr/>
        </p:nvPicPr>
        <p:blipFill>
          <a:blip r:embed="rId3"/>
          <a:stretch>
            <a:fillRect/>
          </a:stretch>
        </p:blipFill>
        <p:spPr>
          <a:xfrm>
            <a:off x="579664" y="1188272"/>
            <a:ext cx="5117434" cy="3453228"/>
          </a:xfrm>
          <a:prstGeom prst="rect">
            <a:avLst/>
          </a:prstGeom>
        </p:spPr>
      </p:pic>
      <p:sp>
        <p:nvSpPr>
          <p:cNvPr id="2" name="Google Shape;1289;p28">
            <a:extLst>
              <a:ext uri="{FF2B5EF4-FFF2-40B4-BE49-F238E27FC236}">
                <a16:creationId xmlns:a16="http://schemas.microsoft.com/office/drawing/2014/main" id="{BE4CFB92-212E-10C8-C222-8EEB86331233}"/>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1386113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Multivariate Analysis</a:t>
            </a:r>
            <a:endParaRPr dirty="0"/>
          </a:p>
        </p:txBody>
      </p:sp>
      <p:sp>
        <p:nvSpPr>
          <p:cNvPr id="1594" name="Google Shape;1594;p30"/>
          <p:cNvSpPr txBox="1">
            <a:spLocks noGrp="1"/>
          </p:cNvSpPr>
          <p:nvPr>
            <p:ph type="subTitle" idx="1"/>
          </p:nvPr>
        </p:nvSpPr>
        <p:spPr>
          <a:xfrm>
            <a:off x="5825962" y="1188272"/>
            <a:ext cx="2738374" cy="341355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000" b="1" dirty="0"/>
              <a:t>PPS </a:t>
            </a:r>
            <a:r>
              <a:rPr lang="en" sz="1000" dirty="0"/>
              <a:t>memiliki </a:t>
            </a:r>
            <a:r>
              <a:rPr lang="en" sz="1000" b="1" dirty="0"/>
              <a:t>nilai </a:t>
            </a:r>
            <a:r>
              <a:rPr lang="en" sz="1000" dirty="0"/>
              <a:t>atau </a:t>
            </a:r>
            <a:r>
              <a:rPr lang="en" sz="1000" b="1" dirty="0"/>
              <a:t>skor </a:t>
            </a:r>
            <a:r>
              <a:rPr lang="en" sz="1000" dirty="0"/>
              <a:t>antara </a:t>
            </a:r>
            <a:r>
              <a:rPr lang="en" sz="1000" b="1" dirty="0"/>
              <a:t>0 hingga 1</a:t>
            </a:r>
            <a:r>
              <a:rPr lang="en" sz="1000" dirty="0"/>
              <a:t>, dimana nilai yang </a:t>
            </a:r>
            <a:r>
              <a:rPr lang="en" sz="1000" b="1" dirty="0"/>
              <a:t>lebih tinggi </a:t>
            </a:r>
            <a:r>
              <a:rPr lang="en" sz="1000" dirty="0"/>
              <a:t>menunjukkan bahwa sebuah </a:t>
            </a:r>
            <a:r>
              <a:rPr lang="en" sz="1000" b="1" dirty="0"/>
              <a:t>feature memiliki hubungan yang lebih kuat dengan target</a:t>
            </a:r>
            <a:r>
              <a:rPr lang="en" sz="1000" dirty="0"/>
              <a:t>. </a:t>
            </a:r>
          </a:p>
          <a:p>
            <a:pPr marL="0" lvl="0" indent="0" algn="just" rtl="0">
              <a:lnSpc>
                <a:spcPct val="150000"/>
              </a:lnSpc>
              <a:spcBef>
                <a:spcPts val="0"/>
              </a:spcBef>
              <a:spcAft>
                <a:spcPts val="0"/>
              </a:spcAft>
              <a:buNone/>
            </a:pPr>
            <a:r>
              <a:rPr lang="en" sz="1000" dirty="0"/>
              <a:t>Terdapat </a:t>
            </a:r>
            <a:r>
              <a:rPr lang="en" sz="1000" b="1" dirty="0"/>
              <a:t>4 feature </a:t>
            </a:r>
            <a:r>
              <a:rPr lang="en" sz="1000" dirty="0"/>
              <a:t>yang memiliki </a:t>
            </a:r>
            <a:r>
              <a:rPr lang="en" sz="1000" b="1" dirty="0"/>
              <a:t>skor mendekati 1 </a:t>
            </a:r>
            <a:r>
              <a:rPr lang="en" sz="1000" dirty="0"/>
              <a:t>atau memiliki </a:t>
            </a:r>
            <a:r>
              <a:rPr lang="en" sz="1000" b="1" dirty="0"/>
              <a:t>hubungan kuat </a:t>
            </a:r>
            <a:r>
              <a:rPr lang="en" sz="1000" dirty="0"/>
              <a:t>terhadap kolom </a:t>
            </a:r>
            <a:r>
              <a:rPr lang="en" sz="1000" b="1" dirty="0"/>
              <a:t>target</a:t>
            </a:r>
            <a:r>
              <a:rPr lang="en" sz="1000" dirty="0"/>
              <a:t>, feature tersebut yakni : </a:t>
            </a:r>
          </a:p>
          <a:p>
            <a:pPr marL="228600" lvl="0" indent="-228600" algn="just" rtl="0">
              <a:lnSpc>
                <a:spcPct val="150000"/>
              </a:lnSpc>
              <a:spcBef>
                <a:spcPts val="0"/>
              </a:spcBef>
              <a:spcAft>
                <a:spcPts val="0"/>
              </a:spcAft>
              <a:buSzPct val="100000"/>
              <a:buAutoNum type="arabicPeriod"/>
            </a:pPr>
            <a:r>
              <a:rPr lang="en" sz="1000" b="1" dirty="0"/>
              <a:t>Daily Internet Usage.</a:t>
            </a:r>
          </a:p>
          <a:p>
            <a:pPr marL="228600" lvl="0" indent="-228600" algn="just" rtl="0">
              <a:lnSpc>
                <a:spcPct val="150000"/>
              </a:lnSpc>
              <a:spcBef>
                <a:spcPts val="0"/>
              </a:spcBef>
              <a:spcAft>
                <a:spcPts val="0"/>
              </a:spcAft>
              <a:buSzPct val="100000"/>
              <a:buAutoNum type="arabicPeriod"/>
            </a:pPr>
            <a:r>
              <a:rPr lang="en" sz="1000" b="1" dirty="0"/>
              <a:t>Daily Time Spent on Site</a:t>
            </a:r>
            <a:r>
              <a:rPr lang="en" sz="1000" dirty="0"/>
              <a:t>.</a:t>
            </a:r>
          </a:p>
          <a:p>
            <a:pPr marL="228600" lvl="0" indent="-228600" algn="just" rtl="0">
              <a:lnSpc>
                <a:spcPct val="150000"/>
              </a:lnSpc>
              <a:spcBef>
                <a:spcPts val="0"/>
              </a:spcBef>
              <a:spcAft>
                <a:spcPts val="0"/>
              </a:spcAft>
              <a:buSzPct val="100000"/>
              <a:buAutoNum type="arabicPeriod"/>
            </a:pPr>
            <a:r>
              <a:rPr lang="en" sz="1000" b="1" dirty="0"/>
              <a:t>Area Income.</a:t>
            </a:r>
          </a:p>
          <a:p>
            <a:pPr marL="228600" lvl="0" indent="-228600" algn="just" rtl="0">
              <a:lnSpc>
                <a:spcPct val="150000"/>
              </a:lnSpc>
              <a:spcBef>
                <a:spcPts val="0"/>
              </a:spcBef>
              <a:spcAft>
                <a:spcPts val="0"/>
              </a:spcAft>
              <a:buSzPct val="100000"/>
              <a:buAutoNum type="arabicPeriod"/>
            </a:pPr>
            <a:r>
              <a:rPr lang="en" sz="1000" b="1" dirty="0"/>
              <a:t>Age </a:t>
            </a:r>
          </a:p>
        </p:txBody>
      </p:sp>
      <p:grpSp>
        <p:nvGrpSpPr>
          <p:cNvPr id="1598" name="Google Shape;1598;p30"/>
          <p:cNvGrpSpPr/>
          <p:nvPr/>
        </p:nvGrpSpPr>
        <p:grpSpPr>
          <a:xfrm>
            <a:off x="7806725" y="14103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F48835C-8514-0446-AFE1-4B4B79507EA7}"/>
              </a:ext>
            </a:extLst>
          </p:cNvPr>
          <p:cNvPicPr>
            <a:picLocks noChangeAspect="1"/>
          </p:cNvPicPr>
          <p:nvPr/>
        </p:nvPicPr>
        <p:blipFill>
          <a:blip r:embed="rId3"/>
          <a:stretch>
            <a:fillRect/>
          </a:stretch>
        </p:blipFill>
        <p:spPr>
          <a:xfrm>
            <a:off x="579664" y="1188272"/>
            <a:ext cx="5117434" cy="3453228"/>
          </a:xfrm>
          <a:prstGeom prst="rect">
            <a:avLst/>
          </a:prstGeom>
        </p:spPr>
      </p:pic>
      <p:sp>
        <p:nvSpPr>
          <p:cNvPr id="2" name="Google Shape;1289;p28">
            <a:extLst>
              <a:ext uri="{FF2B5EF4-FFF2-40B4-BE49-F238E27FC236}">
                <a16:creationId xmlns:a16="http://schemas.microsoft.com/office/drawing/2014/main" id="{B6AB596B-D379-8816-3448-EFD083F8DCCD}"/>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1100937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Preprocesing Timeline</a:t>
            </a:r>
            <a:endParaRPr dirty="0"/>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921;p37">
            <a:extLst>
              <a:ext uri="{FF2B5EF4-FFF2-40B4-BE49-F238E27FC236}">
                <a16:creationId xmlns:a16="http://schemas.microsoft.com/office/drawing/2014/main" id="{5F3A3E0B-031C-FCEA-E287-10D8C34BA806}"/>
              </a:ext>
            </a:extLst>
          </p:cNvPr>
          <p:cNvSpPr/>
          <p:nvPr/>
        </p:nvSpPr>
        <p:spPr>
          <a:xfrm>
            <a:off x="1449750" y="2411657"/>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22;p37">
            <a:extLst>
              <a:ext uri="{FF2B5EF4-FFF2-40B4-BE49-F238E27FC236}">
                <a16:creationId xmlns:a16="http://schemas.microsoft.com/office/drawing/2014/main" id="{864AE603-B419-A6EA-BF9A-D58F93F2B9F7}"/>
              </a:ext>
            </a:extLst>
          </p:cNvPr>
          <p:cNvSpPr/>
          <p:nvPr/>
        </p:nvSpPr>
        <p:spPr>
          <a:xfrm>
            <a:off x="2958037" y="2411657"/>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23;p37">
            <a:extLst>
              <a:ext uri="{FF2B5EF4-FFF2-40B4-BE49-F238E27FC236}">
                <a16:creationId xmlns:a16="http://schemas.microsoft.com/office/drawing/2014/main" id="{DED1BBF5-6881-F205-BFDF-079C30A00460}"/>
              </a:ext>
            </a:extLst>
          </p:cNvPr>
          <p:cNvSpPr/>
          <p:nvPr/>
        </p:nvSpPr>
        <p:spPr>
          <a:xfrm>
            <a:off x="4466324" y="2411657"/>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25;p37">
            <a:extLst>
              <a:ext uri="{FF2B5EF4-FFF2-40B4-BE49-F238E27FC236}">
                <a16:creationId xmlns:a16="http://schemas.microsoft.com/office/drawing/2014/main" id="{C184FC92-5530-CD25-17AE-B9F75BB1B111}"/>
              </a:ext>
            </a:extLst>
          </p:cNvPr>
          <p:cNvSpPr txBox="1"/>
          <p:nvPr/>
        </p:nvSpPr>
        <p:spPr>
          <a:xfrm flipH="1">
            <a:off x="720000" y="2912532"/>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chemeClr val="dk1"/>
                </a:solidFill>
                <a:latin typeface="Open Sans"/>
                <a:ea typeface="Open Sans"/>
                <a:cs typeface="Open Sans"/>
                <a:sym typeface="Open Sans"/>
              </a:rPr>
              <a:t>Handling Missing Value</a:t>
            </a:r>
            <a:endParaRPr sz="1000" dirty="0">
              <a:solidFill>
                <a:schemeClr val="dk1"/>
              </a:solidFill>
              <a:latin typeface="Open Sans"/>
              <a:ea typeface="Open Sans"/>
              <a:cs typeface="Open Sans"/>
              <a:sym typeface="Open Sans"/>
            </a:endParaRPr>
          </a:p>
        </p:txBody>
      </p:sp>
      <p:sp>
        <p:nvSpPr>
          <p:cNvPr id="8" name="Google Shape;1926;p37">
            <a:extLst>
              <a:ext uri="{FF2B5EF4-FFF2-40B4-BE49-F238E27FC236}">
                <a16:creationId xmlns:a16="http://schemas.microsoft.com/office/drawing/2014/main" id="{78421D31-A14A-A0B3-54E5-FE13A51AE269}"/>
              </a:ext>
            </a:extLst>
          </p:cNvPr>
          <p:cNvSpPr txBox="1"/>
          <p:nvPr/>
        </p:nvSpPr>
        <p:spPr>
          <a:xfrm flipH="1">
            <a:off x="2140087" y="2912532"/>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Open Sans"/>
                <a:ea typeface="Open Sans"/>
                <a:cs typeface="Open Sans"/>
                <a:sym typeface="Open Sans"/>
              </a:rPr>
              <a:t>Handling Outliers</a:t>
            </a:r>
            <a:endParaRPr sz="1000" dirty="0">
              <a:solidFill>
                <a:schemeClr val="dk1"/>
              </a:solidFill>
              <a:latin typeface="Open Sans"/>
              <a:ea typeface="Open Sans"/>
              <a:cs typeface="Open Sans"/>
              <a:sym typeface="Open Sans"/>
            </a:endParaRPr>
          </a:p>
        </p:txBody>
      </p:sp>
      <p:cxnSp>
        <p:nvCxnSpPr>
          <p:cNvPr id="9" name="Google Shape;1929;p37">
            <a:extLst>
              <a:ext uri="{FF2B5EF4-FFF2-40B4-BE49-F238E27FC236}">
                <a16:creationId xmlns:a16="http://schemas.microsoft.com/office/drawing/2014/main" id="{E38017A9-05C4-E6D9-4F60-6C1CB1A5319B}"/>
              </a:ext>
            </a:extLst>
          </p:cNvPr>
          <p:cNvCxnSpPr>
            <a:cxnSpLocks/>
            <a:stCxn id="4" idx="3"/>
            <a:endCxn id="5" idx="1"/>
          </p:cNvCxnSpPr>
          <p:nvPr/>
        </p:nvCxnSpPr>
        <p:spPr>
          <a:xfrm>
            <a:off x="1626150" y="2499857"/>
            <a:ext cx="1331887"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932;p37">
            <a:extLst>
              <a:ext uri="{FF2B5EF4-FFF2-40B4-BE49-F238E27FC236}">
                <a16:creationId xmlns:a16="http://schemas.microsoft.com/office/drawing/2014/main" id="{13FB2462-77B8-59B6-A324-F1B1019C7A0A}"/>
              </a:ext>
            </a:extLst>
          </p:cNvPr>
          <p:cNvCxnSpPr>
            <a:cxnSpLocks/>
            <a:stCxn id="4" idx="2"/>
          </p:cNvCxnSpPr>
          <p:nvPr/>
        </p:nvCxnSpPr>
        <p:spPr>
          <a:xfrm>
            <a:off x="1537950" y="2588057"/>
            <a:ext cx="0" cy="3246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933;p37">
            <a:extLst>
              <a:ext uri="{FF2B5EF4-FFF2-40B4-BE49-F238E27FC236}">
                <a16:creationId xmlns:a16="http://schemas.microsoft.com/office/drawing/2014/main" id="{E0E4EAF7-9327-FA3F-999C-3A47746C7ACA}"/>
              </a:ext>
            </a:extLst>
          </p:cNvPr>
          <p:cNvCxnSpPr>
            <a:stCxn id="5" idx="2"/>
            <a:endCxn id="8" idx="0"/>
          </p:cNvCxnSpPr>
          <p:nvPr/>
        </p:nvCxnSpPr>
        <p:spPr>
          <a:xfrm>
            <a:off x="3046237" y="2588057"/>
            <a:ext cx="0" cy="324475"/>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934;p37">
            <a:extLst>
              <a:ext uri="{FF2B5EF4-FFF2-40B4-BE49-F238E27FC236}">
                <a16:creationId xmlns:a16="http://schemas.microsoft.com/office/drawing/2014/main" id="{6E72EAC4-5E86-79E9-5199-80220D00FCC4}"/>
              </a:ext>
            </a:extLst>
          </p:cNvPr>
          <p:cNvCxnSpPr>
            <a:stCxn id="6" idx="2"/>
          </p:cNvCxnSpPr>
          <p:nvPr/>
        </p:nvCxnSpPr>
        <p:spPr>
          <a:xfrm>
            <a:off x="4554524" y="2588057"/>
            <a:ext cx="0" cy="324600"/>
          </a:xfrm>
          <a:prstGeom prst="straightConnector1">
            <a:avLst/>
          </a:prstGeom>
          <a:noFill/>
          <a:ln w="9525" cap="flat" cmpd="sng">
            <a:solidFill>
              <a:schemeClr val="dk1"/>
            </a:solidFill>
            <a:prstDash val="solid"/>
            <a:round/>
            <a:headEnd type="none" w="med" len="med"/>
            <a:tailEnd type="none" w="med" len="med"/>
          </a:ln>
        </p:spPr>
      </p:cxnSp>
      <p:sp>
        <p:nvSpPr>
          <p:cNvPr id="15" name="Google Shape;1937;p37">
            <a:extLst>
              <a:ext uri="{FF2B5EF4-FFF2-40B4-BE49-F238E27FC236}">
                <a16:creationId xmlns:a16="http://schemas.microsoft.com/office/drawing/2014/main" id="{B22F4A0A-49FC-57C4-D1E4-5BED46853C07}"/>
              </a:ext>
            </a:extLst>
          </p:cNvPr>
          <p:cNvSpPr/>
          <p:nvPr/>
        </p:nvSpPr>
        <p:spPr>
          <a:xfrm>
            <a:off x="7473609" y="2410184"/>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41;p37">
            <a:extLst>
              <a:ext uri="{FF2B5EF4-FFF2-40B4-BE49-F238E27FC236}">
                <a16:creationId xmlns:a16="http://schemas.microsoft.com/office/drawing/2014/main" id="{C9761BFC-5B9F-7346-312B-776606B9F1C7}"/>
              </a:ext>
            </a:extLst>
          </p:cNvPr>
          <p:cNvSpPr txBox="1"/>
          <p:nvPr/>
        </p:nvSpPr>
        <p:spPr>
          <a:xfrm flipH="1">
            <a:off x="6655658" y="2873446"/>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000" dirty="0">
                <a:solidFill>
                  <a:schemeClr val="dk1"/>
                </a:solidFill>
                <a:latin typeface="Open Sans"/>
                <a:ea typeface="Open Sans"/>
                <a:cs typeface="Open Sans"/>
                <a:sym typeface="Open Sans"/>
              </a:rPr>
              <a:t>Train Test Split</a:t>
            </a:r>
          </a:p>
        </p:txBody>
      </p:sp>
      <p:cxnSp>
        <p:nvCxnSpPr>
          <p:cNvPr id="19" name="Google Shape;1948;p37">
            <a:extLst>
              <a:ext uri="{FF2B5EF4-FFF2-40B4-BE49-F238E27FC236}">
                <a16:creationId xmlns:a16="http://schemas.microsoft.com/office/drawing/2014/main" id="{A71A2792-1A67-14DD-1F94-2C03835A3BC8}"/>
              </a:ext>
            </a:extLst>
          </p:cNvPr>
          <p:cNvCxnSpPr>
            <a:cxnSpLocks/>
          </p:cNvCxnSpPr>
          <p:nvPr/>
        </p:nvCxnSpPr>
        <p:spPr>
          <a:xfrm>
            <a:off x="7566931" y="2586584"/>
            <a:ext cx="1917" cy="337909"/>
          </a:xfrm>
          <a:prstGeom prst="straightConnector1">
            <a:avLst/>
          </a:prstGeom>
          <a:noFill/>
          <a:ln w="9525" cap="flat" cmpd="sng">
            <a:solidFill>
              <a:schemeClr val="dk1"/>
            </a:solidFill>
            <a:prstDash val="solid"/>
            <a:round/>
            <a:headEnd type="none" w="med" len="med"/>
            <a:tailEnd type="none" w="med" len="med"/>
          </a:ln>
        </p:spPr>
      </p:cxnSp>
      <p:sp>
        <p:nvSpPr>
          <p:cNvPr id="24" name="Google Shape;1941;p37">
            <a:extLst>
              <a:ext uri="{FF2B5EF4-FFF2-40B4-BE49-F238E27FC236}">
                <a16:creationId xmlns:a16="http://schemas.microsoft.com/office/drawing/2014/main" id="{EE50BD1E-B22D-AB65-F096-F1FB834694CE}"/>
              </a:ext>
            </a:extLst>
          </p:cNvPr>
          <p:cNvSpPr txBox="1"/>
          <p:nvPr/>
        </p:nvSpPr>
        <p:spPr>
          <a:xfrm flipH="1">
            <a:off x="3648373" y="2902157"/>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000" dirty="0">
                <a:solidFill>
                  <a:schemeClr val="dk1"/>
                </a:solidFill>
                <a:latin typeface="Open Sans"/>
                <a:ea typeface="Open Sans"/>
                <a:cs typeface="Open Sans"/>
                <a:sym typeface="Open Sans"/>
              </a:rPr>
              <a:t>Handling Column Name</a:t>
            </a:r>
          </a:p>
        </p:txBody>
      </p:sp>
      <p:cxnSp>
        <p:nvCxnSpPr>
          <p:cNvPr id="30" name="Google Shape;1929;p37">
            <a:extLst>
              <a:ext uri="{FF2B5EF4-FFF2-40B4-BE49-F238E27FC236}">
                <a16:creationId xmlns:a16="http://schemas.microsoft.com/office/drawing/2014/main" id="{7530C8B1-17FE-6682-9B3E-EFB917F633A2}"/>
              </a:ext>
            </a:extLst>
          </p:cNvPr>
          <p:cNvCxnSpPr>
            <a:cxnSpLocks/>
          </p:cNvCxnSpPr>
          <p:nvPr/>
        </p:nvCxnSpPr>
        <p:spPr>
          <a:xfrm>
            <a:off x="3134437" y="2499857"/>
            <a:ext cx="1331887"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1929;p37">
            <a:extLst>
              <a:ext uri="{FF2B5EF4-FFF2-40B4-BE49-F238E27FC236}">
                <a16:creationId xmlns:a16="http://schemas.microsoft.com/office/drawing/2014/main" id="{3846E394-2C00-775B-7173-0DA9134EA0B6}"/>
              </a:ext>
            </a:extLst>
          </p:cNvPr>
          <p:cNvCxnSpPr>
            <a:cxnSpLocks/>
          </p:cNvCxnSpPr>
          <p:nvPr/>
        </p:nvCxnSpPr>
        <p:spPr>
          <a:xfrm>
            <a:off x="4631287" y="2500671"/>
            <a:ext cx="1331887" cy="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1929;p37">
            <a:extLst>
              <a:ext uri="{FF2B5EF4-FFF2-40B4-BE49-F238E27FC236}">
                <a16:creationId xmlns:a16="http://schemas.microsoft.com/office/drawing/2014/main" id="{55122EF5-EAF9-49D4-8696-F28307F81C7C}"/>
              </a:ext>
            </a:extLst>
          </p:cNvPr>
          <p:cNvCxnSpPr>
            <a:cxnSpLocks/>
          </p:cNvCxnSpPr>
          <p:nvPr/>
        </p:nvCxnSpPr>
        <p:spPr>
          <a:xfrm>
            <a:off x="6139574" y="2499857"/>
            <a:ext cx="1331887" cy="0"/>
          </a:xfrm>
          <a:prstGeom prst="straightConnector1">
            <a:avLst/>
          </a:prstGeom>
          <a:noFill/>
          <a:ln w="9525" cap="flat" cmpd="sng">
            <a:solidFill>
              <a:schemeClr val="dk1"/>
            </a:solidFill>
            <a:prstDash val="solid"/>
            <a:round/>
            <a:headEnd type="none" w="med" len="med"/>
            <a:tailEnd type="none" w="med" len="med"/>
          </a:ln>
        </p:spPr>
      </p:cxnSp>
      <p:sp>
        <p:nvSpPr>
          <p:cNvPr id="33" name="Google Shape;1923;p37">
            <a:extLst>
              <a:ext uri="{FF2B5EF4-FFF2-40B4-BE49-F238E27FC236}">
                <a16:creationId xmlns:a16="http://schemas.microsoft.com/office/drawing/2014/main" id="{C519B3B3-82D8-BEBD-4752-55EAD488E76B}"/>
              </a:ext>
            </a:extLst>
          </p:cNvPr>
          <p:cNvSpPr/>
          <p:nvPr/>
        </p:nvSpPr>
        <p:spPr>
          <a:xfrm>
            <a:off x="5963174" y="2411657"/>
            <a:ext cx="176400" cy="176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1934;p37">
            <a:extLst>
              <a:ext uri="{FF2B5EF4-FFF2-40B4-BE49-F238E27FC236}">
                <a16:creationId xmlns:a16="http://schemas.microsoft.com/office/drawing/2014/main" id="{CE724A68-9155-279F-7C4D-C12561F94527}"/>
              </a:ext>
            </a:extLst>
          </p:cNvPr>
          <p:cNvCxnSpPr/>
          <p:nvPr/>
        </p:nvCxnSpPr>
        <p:spPr>
          <a:xfrm>
            <a:off x="6058166" y="2588057"/>
            <a:ext cx="0" cy="324600"/>
          </a:xfrm>
          <a:prstGeom prst="straightConnector1">
            <a:avLst/>
          </a:prstGeom>
          <a:noFill/>
          <a:ln w="9525" cap="flat" cmpd="sng">
            <a:solidFill>
              <a:schemeClr val="dk1"/>
            </a:solidFill>
            <a:prstDash val="solid"/>
            <a:round/>
            <a:headEnd type="none" w="med" len="med"/>
            <a:tailEnd type="none" w="med" len="med"/>
          </a:ln>
        </p:spPr>
      </p:cxnSp>
      <p:sp>
        <p:nvSpPr>
          <p:cNvPr id="36" name="Google Shape;1941;p37">
            <a:extLst>
              <a:ext uri="{FF2B5EF4-FFF2-40B4-BE49-F238E27FC236}">
                <a16:creationId xmlns:a16="http://schemas.microsoft.com/office/drawing/2014/main" id="{C1337582-2C01-33E1-8D9F-C827A75D6330}"/>
              </a:ext>
            </a:extLst>
          </p:cNvPr>
          <p:cNvSpPr txBox="1"/>
          <p:nvPr/>
        </p:nvSpPr>
        <p:spPr>
          <a:xfrm flipH="1">
            <a:off x="5156659" y="2894818"/>
            <a:ext cx="18123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000" dirty="0">
                <a:solidFill>
                  <a:schemeClr val="dk1"/>
                </a:solidFill>
                <a:latin typeface="Open Sans"/>
                <a:ea typeface="Open Sans"/>
                <a:cs typeface="Open Sans"/>
                <a:sym typeface="Open Sans"/>
              </a:rPr>
              <a:t>Feature Encoding</a:t>
            </a:r>
          </a:p>
        </p:txBody>
      </p:sp>
      <p:sp>
        <p:nvSpPr>
          <p:cNvPr id="39" name="Google Shape;1925;p37">
            <a:extLst>
              <a:ext uri="{FF2B5EF4-FFF2-40B4-BE49-F238E27FC236}">
                <a16:creationId xmlns:a16="http://schemas.microsoft.com/office/drawing/2014/main" id="{46CAC448-67DF-314B-73F1-785C78BE4415}"/>
              </a:ext>
            </a:extLst>
          </p:cNvPr>
          <p:cNvSpPr txBox="1"/>
          <p:nvPr/>
        </p:nvSpPr>
        <p:spPr>
          <a:xfrm flipH="1">
            <a:off x="1400060" y="2109588"/>
            <a:ext cx="274907" cy="3005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dirty="0">
                <a:solidFill>
                  <a:schemeClr val="dk1"/>
                </a:solidFill>
                <a:latin typeface="Open Sans"/>
                <a:ea typeface="Open Sans"/>
                <a:cs typeface="Open Sans"/>
                <a:sym typeface="Open Sans"/>
              </a:rPr>
              <a:t>1</a:t>
            </a:r>
            <a:endParaRPr sz="1000" b="1" dirty="0">
              <a:solidFill>
                <a:schemeClr val="dk1"/>
              </a:solidFill>
              <a:latin typeface="Open Sans"/>
              <a:ea typeface="Open Sans"/>
              <a:cs typeface="Open Sans"/>
              <a:sym typeface="Open Sans"/>
            </a:endParaRPr>
          </a:p>
        </p:txBody>
      </p:sp>
      <p:sp>
        <p:nvSpPr>
          <p:cNvPr id="40" name="Google Shape;1925;p37">
            <a:extLst>
              <a:ext uri="{FF2B5EF4-FFF2-40B4-BE49-F238E27FC236}">
                <a16:creationId xmlns:a16="http://schemas.microsoft.com/office/drawing/2014/main" id="{85D5AFA5-4BA7-63FC-02C1-26E2F4D49EAE}"/>
              </a:ext>
            </a:extLst>
          </p:cNvPr>
          <p:cNvSpPr txBox="1"/>
          <p:nvPr/>
        </p:nvSpPr>
        <p:spPr>
          <a:xfrm flipH="1">
            <a:off x="2903875" y="2105878"/>
            <a:ext cx="274907" cy="3005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dirty="0">
                <a:solidFill>
                  <a:schemeClr val="dk1"/>
                </a:solidFill>
                <a:latin typeface="Open Sans"/>
                <a:ea typeface="Open Sans"/>
                <a:cs typeface="Open Sans"/>
                <a:sym typeface="Open Sans"/>
              </a:rPr>
              <a:t>2</a:t>
            </a:r>
            <a:endParaRPr sz="1000" b="1" dirty="0">
              <a:solidFill>
                <a:schemeClr val="dk1"/>
              </a:solidFill>
              <a:latin typeface="Open Sans"/>
              <a:ea typeface="Open Sans"/>
              <a:cs typeface="Open Sans"/>
              <a:sym typeface="Open Sans"/>
            </a:endParaRPr>
          </a:p>
        </p:txBody>
      </p:sp>
      <p:sp>
        <p:nvSpPr>
          <p:cNvPr id="41" name="Google Shape;1925;p37">
            <a:extLst>
              <a:ext uri="{FF2B5EF4-FFF2-40B4-BE49-F238E27FC236}">
                <a16:creationId xmlns:a16="http://schemas.microsoft.com/office/drawing/2014/main" id="{8E91F2ED-9013-F53B-A972-B51D85E400B1}"/>
              </a:ext>
            </a:extLst>
          </p:cNvPr>
          <p:cNvSpPr txBox="1"/>
          <p:nvPr/>
        </p:nvSpPr>
        <p:spPr>
          <a:xfrm flipH="1">
            <a:off x="4417069" y="2104941"/>
            <a:ext cx="274907" cy="3005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dirty="0">
                <a:solidFill>
                  <a:schemeClr val="dk1"/>
                </a:solidFill>
                <a:latin typeface="Open Sans"/>
                <a:ea typeface="Open Sans"/>
                <a:cs typeface="Open Sans"/>
                <a:sym typeface="Open Sans"/>
              </a:rPr>
              <a:t>3</a:t>
            </a:r>
            <a:endParaRPr sz="1000" b="1" dirty="0">
              <a:solidFill>
                <a:schemeClr val="dk1"/>
              </a:solidFill>
              <a:latin typeface="Open Sans"/>
              <a:ea typeface="Open Sans"/>
              <a:cs typeface="Open Sans"/>
              <a:sym typeface="Open Sans"/>
            </a:endParaRPr>
          </a:p>
        </p:txBody>
      </p:sp>
      <p:sp>
        <p:nvSpPr>
          <p:cNvPr id="42" name="Google Shape;1925;p37">
            <a:extLst>
              <a:ext uri="{FF2B5EF4-FFF2-40B4-BE49-F238E27FC236}">
                <a16:creationId xmlns:a16="http://schemas.microsoft.com/office/drawing/2014/main" id="{54C97E32-5973-B153-8AB9-FD580F344C41}"/>
              </a:ext>
            </a:extLst>
          </p:cNvPr>
          <p:cNvSpPr txBox="1"/>
          <p:nvPr/>
        </p:nvSpPr>
        <p:spPr>
          <a:xfrm flipH="1">
            <a:off x="5920712" y="2094937"/>
            <a:ext cx="274907" cy="3005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dirty="0">
                <a:solidFill>
                  <a:schemeClr val="dk1"/>
                </a:solidFill>
                <a:latin typeface="Open Sans"/>
                <a:ea typeface="Open Sans"/>
                <a:cs typeface="Open Sans"/>
                <a:sym typeface="Open Sans"/>
              </a:rPr>
              <a:t>4</a:t>
            </a:r>
            <a:endParaRPr sz="1000" b="1" dirty="0">
              <a:solidFill>
                <a:schemeClr val="dk1"/>
              </a:solidFill>
              <a:latin typeface="Open Sans"/>
              <a:ea typeface="Open Sans"/>
              <a:cs typeface="Open Sans"/>
              <a:sym typeface="Open Sans"/>
            </a:endParaRPr>
          </a:p>
        </p:txBody>
      </p:sp>
      <p:sp>
        <p:nvSpPr>
          <p:cNvPr id="43" name="Google Shape;1925;p37">
            <a:extLst>
              <a:ext uri="{FF2B5EF4-FFF2-40B4-BE49-F238E27FC236}">
                <a16:creationId xmlns:a16="http://schemas.microsoft.com/office/drawing/2014/main" id="{2C493677-369F-E13C-9078-D754ED57F4B8}"/>
              </a:ext>
            </a:extLst>
          </p:cNvPr>
          <p:cNvSpPr txBox="1"/>
          <p:nvPr/>
        </p:nvSpPr>
        <p:spPr>
          <a:xfrm flipH="1">
            <a:off x="7433906" y="2103040"/>
            <a:ext cx="274907" cy="3005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dirty="0">
                <a:solidFill>
                  <a:schemeClr val="dk1"/>
                </a:solidFill>
                <a:latin typeface="Open Sans"/>
                <a:ea typeface="Open Sans"/>
                <a:cs typeface="Open Sans"/>
                <a:sym typeface="Open Sans"/>
              </a:rPr>
              <a:t>5</a:t>
            </a:r>
            <a:endParaRPr sz="10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883807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Preprocesing</a:t>
            </a:r>
            <a:endParaRPr dirty="0"/>
          </a:p>
        </p:txBody>
      </p:sp>
      <p:sp>
        <p:nvSpPr>
          <p:cNvPr id="1594" name="Google Shape;1594;p30"/>
          <p:cNvSpPr txBox="1">
            <a:spLocks noGrp="1"/>
          </p:cNvSpPr>
          <p:nvPr>
            <p:ph type="subTitle" idx="1"/>
          </p:nvPr>
        </p:nvSpPr>
        <p:spPr>
          <a:xfrm>
            <a:off x="4660900" y="971550"/>
            <a:ext cx="3975100" cy="374049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800" b="1" dirty="0"/>
              <a:t>Data Preprocessing </a:t>
            </a:r>
            <a:r>
              <a:rPr lang="en" sz="800" dirty="0"/>
              <a:t>merupakan </a:t>
            </a:r>
            <a:r>
              <a:rPr lang="en" sz="800" b="1" dirty="0"/>
              <a:t>proses persipan </a:t>
            </a:r>
            <a:r>
              <a:rPr lang="en" sz="800" dirty="0"/>
              <a:t>data sebelum data tersebut digunakan </a:t>
            </a:r>
            <a:r>
              <a:rPr lang="en" sz="800" b="1" dirty="0"/>
              <a:t>untuk analisis </a:t>
            </a:r>
            <a:r>
              <a:rPr lang="en" sz="800" dirty="0"/>
              <a:t>atau </a:t>
            </a:r>
            <a:r>
              <a:rPr lang="en" sz="800" b="1" dirty="0"/>
              <a:t>pemodelan</a:t>
            </a:r>
            <a:r>
              <a:rPr lang="en" sz="800" dirty="0"/>
              <a:t> lebih lanjut. </a:t>
            </a:r>
            <a:r>
              <a:rPr lang="en" sz="800" b="1" dirty="0"/>
              <a:t>Tujuan </a:t>
            </a:r>
            <a:r>
              <a:rPr lang="en" sz="800" dirty="0"/>
              <a:t>dari data preprocessing adalah </a:t>
            </a:r>
            <a:r>
              <a:rPr lang="en" sz="800" b="1" dirty="0"/>
              <a:t>memastikan kualitas dari data </a:t>
            </a:r>
            <a:r>
              <a:rPr lang="en" sz="800" dirty="0"/>
              <a:t>tersebut </a:t>
            </a:r>
            <a:r>
              <a:rPr lang="en" sz="800" b="1" dirty="0"/>
              <a:t>telah sesuai </a:t>
            </a:r>
            <a:r>
              <a:rPr lang="en" sz="800" dirty="0"/>
              <a:t>atau cocok </a:t>
            </a:r>
            <a:r>
              <a:rPr lang="en" sz="800" b="1" dirty="0"/>
              <a:t>untuk analisis </a:t>
            </a:r>
            <a:r>
              <a:rPr lang="en" sz="800" dirty="0"/>
              <a:t>atau </a:t>
            </a:r>
            <a:r>
              <a:rPr lang="en" sz="800" b="1" dirty="0"/>
              <a:t>pemodelan.</a:t>
            </a:r>
            <a:r>
              <a:rPr lang="en" sz="800" dirty="0"/>
              <a:t> </a:t>
            </a:r>
          </a:p>
          <a:p>
            <a:pPr marL="0" lvl="0" indent="0" algn="just" rtl="0">
              <a:lnSpc>
                <a:spcPct val="150000"/>
              </a:lnSpc>
              <a:spcBef>
                <a:spcPts val="0"/>
              </a:spcBef>
              <a:spcAft>
                <a:spcPts val="0"/>
              </a:spcAft>
              <a:buNone/>
            </a:pPr>
            <a:r>
              <a:rPr lang="en" sz="800" dirty="0"/>
              <a:t>Data preprocessing yang dilakukan terbagi menjadi 5 tahapan yakni : </a:t>
            </a:r>
          </a:p>
          <a:p>
            <a:pPr marL="228600" lvl="0" indent="-228600" algn="just" rtl="0">
              <a:lnSpc>
                <a:spcPct val="150000"/>
              </a:lnSpc>
              <a:spcBef>
                <a:spcPts val="0"/>
              </a:spcBef>
              <a:spcAft>
                <a:spcPts val="0"/>
              </a:spcAft>
              <a:buSzPct val="100000"/>
              <a:buFont typeface="+mj-lt"/>
              <a:buAutoNum type="arabicPeriod"/>
            </a:pPr>
            <a:r>
              <a:rPr lang="en" sz="800" b="1" dirty="0"/>
              <a:t>Handling Missing Value</a:t>
            </a:r>
          </a:p>
          <a:p>
            <a:pPr marL="0" lvl="0" indent="0" algn="just" rtl="0">
              <a:lnSpc>
                <a:spcPct val="150000"/>
              </a:lnSpc>
              <a:spcBef>
                <a:spcPts val="0"/>
              </a:spcBef>
              <a:spcAft>
                <a:spcPts val="0"/>
              </a:spcAft>
              <a:buSzPct val="100000"/>
            </a:pPr>
            <a:r>
              <a:rPr lang="en" sz="800" dirty="0"/>
              <a:t>        Merupakan teknik untuk mengatasi data – data yang kosong atau hilang.</a:t>
            </a:r>
          </a:p>
          <a:p>
            <a:pPr marL="228600" lvl="0" indent="-228600" algn="just" rtl="0">
              <a:lnSpc>
                <a:spcPct val="150000"/>
              </a:lnSpc>
              <a:spcBef>
                <a:spcPts val="0"/>
              </a:spcBef>
              <a:spcAft>
                <a:spcPts val="0"/>
              </a:spcAft>
              <a:buSzPct val="100000"/>
              <a:buFont typeface="+mj-lt"/>
              <a:buAutoNum type="arabicPeriod" startAt="2"/>
            </a:pPr>
            <a:r>
              <a:rPr lang="en" sz="800" b="1" dirty="0"/>
              <a:t>Handling Outliers</a:t>
            </a:r>
          </a:p>
          <a:p>
            <a:pPr marL="0" lvl="0" indent="0" algn="just" rtl="0">
              <a:lnSpc>
                <a:spcPct val="150000"/>
              </a:lnSpc>
              <a:spcBef>
                <a:spcPts val="0"/>
              </a:spcBef>
              <a:spcAft>
                <a:spcPts val="0"/>
              </a:spcAft>
              <a:buSzPct val="100000"/>
            </a:pPr>
            <a:r>
              <a:rPr lang="en" sz="800" dirty="0"/>
              <a:t>               Merupakan teknik untuk mengatasi data – data yang memiliki nilai </a:t>
            </a:r>
          </a:p>
          <a:p>
            <a:pPr marL="0" lvl="0" indent="0" algn="just" rtl="0">
              <a:lnSpc>
                <a:spcPct val="150000"/>
              </a:lnSpc>
              <a:spcBef>
                <a:spcPts val="0"/>
              </a:spcBef>
              <a:spcAft>
                <a:spcPts val="0"/>
              </a:spcAft>
              <a:buSzPct val="100000"/>
            </a:pPr>
            <a:r>
              <a:rPr lang="en" sz="800" dirty="0"/>
              <a:t>        diluar range data pada umumnya (outliers).</a:t>
            </a:r>
          </a:p>
          <a:p>
            <a:pPr marL="228600" lvl="0" indent="-228600" algn="just" rtl="0">
              <a:lnSpc>
                <a:spcPct val="150000"/>
              </a:lnSpc>
              <a:spcBef>
                <a:spcPts val="0"/>
              </a:spcBef>
              <a:spcAft>
                <a:spcPts val="0"/>
              </a:spcAft>
              <a:buSzPct val="100000"/>
              <a:buFont typeface="+mj-lt"/>
              <a:buAutoNum type="arabicPeriod" startAt="3"/>
            </a:pPr>
            <a:r>
              <a:rPr lang="en" sz="800" b="1" dirty="0"/>
              <a:t>Handling Columns Name</a:t>
            </a:r>
          </a:p>
          <a:p>
            <a:pPr marL="0" lvl="0" indent="0" algn="just" rtl="0">
              <a:lnSpc>
                <a:spcPct val="150000"/>
              </a:lnSpc>
              <a:spcBef>
                <a:spcPts val="0"/>
              </a:spcBef>
              <a:spcAft>
                <a:spcPts val="0"/>
              </a:spcAft>
              <a:buSzPct val="100000"/>
            </a:pPr>
            <a:r>
              <a:rPr lang="en" sz="800" dirty="0"/>
              <a:t>         Merupakan teknik mengubah nama column menjadi standart tertentu. </a:t>
            </a:r>
          </a:p>
          <a:p>
            <a:pPr marL="228600" lvl="0" indent="-228600" algn="just" rtl="0">
              <a:lnSpc>
                <a:spcPct val="150000"/>
              </a:lnSpc>
              <a:spcBef>
                <a:spcPts val="0"/>
              </a:spcBef>
              <a:spcAft>
                <a:spcPts val="0"/>
              </a:spcAft>
              <a:buSzPct val="100000"/>
              <a:buFont typeface="+mj-lt"/>
              <a:buAutoNum type="arabicPeriod" startAt="4"/>
            </a:pPr>
            <a:r>
              <a:rPr lang="en" sz="800" b="1" dirty="0"/>
              <a:t>Feature Encoding</a:t>
            </a:r>
          </a:p>
          <a:p>
            <a:pPr marL="0" lvl="0" indent="0" algn="just" rtl="0">
              <a:lnSpc>
                <a:spcPct val="150000"/>
              </a:lnSpc>
              <a:spcBef>
                <a:spcPts val="0"/>
              </a:spcBef>
              <a:spcAft>
                <a:spcPts val="0"/>
              </a:spcAft>
              <a:buSzPct val="100000"/>
            </a:pPr>
            <a:r>
              <a:rPr lang="en" sz="800" dirty="0"/>
              <a:t>               Merupakan teknik mengubah format value dari categorical menjadi </a:t>
            </a:r>
          </a:p>
          <a:p>
            <a:pPr marL="0" lvl="0" indent="0" algn="just" rtl="0">
              <a:lnSpc>
                <a:spcPct val="150000"/>
              </a:lnSpc>
              <a:spcBef>
                <a:spcPts val="0"/>
              </a:spcBef>
              <a:spcAft>
                <a:spcPts val="0"/>
              </a:spcAft>
              <a:buSzPct val="100000"/>
            </a:pPr>
            <a:r>
              <a:rPr lang="en" sz="800" dirty="0"/>
              <a:t>         numerical.</a:t>
            </a:r>
          </a:p>
          <a:p>
            <a:pPr marL="228600" lvl="0" indent="-228600" algn="just" rtl="0">
              <a:lnSpc>
                <a:spcPct val="150000"/>
              </a:lnSpc>
              <a:spcBef>
                <a:spcPts val="0"/>
              </a:spcBef>
              <a:spcAft>
                <a:spcPts val="0"/>
              </a:spcAft>
              <a:buSzPct val="100000"/>
              <a:buFont typeface="+mj-lt"/>
              <a:buAutoNum type="arabicPeriod" startAt="5"/>
            </a:pPr>
            <a:r>
              <a:rPr lang="en" sz="800" b="1" dirty="0"/>
              <a:t>Spliting Data</a:t>
            </a:r>
          </a:p>
          <a:p>
            <a:pPr marL="0" lvl="0" indent="0" algn="just" rtl="0">
              <a:lnSpc>
                <a:spcPct val="150000"/>
              </a:lnSpc>
              <a:spcBef>
                <a:spcPts val="0"/>
              </a:spcBef>
              <a:spcAft>
                <a:spcPts val="0"/>
              </a:spcAft>
              <a:buSzPct val="100000"/>
            </a:pPr>
            <a:r>
              <a:rPr lang="en" sz="800" dirty="0"/>
              <a:t>               Merupakan teknik membagi data menjadi beberapa bagian, data </a:t>
            </a:r>
          </a:p>
          <a:p>
            <a:pPr marL="0" lvl="0" indent="0" algn="just" rtl="0">
              <a:lnSpc>
                <a:spcPct val="150000"/>
              </a:lnSpc>
              <a:spcBef>
                <a:spcPts val="0"/>
              </a:spcBef>
              <a:spcAft>
                <a:spcPts val="0"/>
              </a:spcAft>
              <a:buSzPct val="100000"/>
            </a:pPr>
            <a:r>
              <a:rPr lang="en" sz="800" dirty="0"/>
              <a:t>        dibagi memiliki tujuan yakni untuk bahan pembelah=jaran model dan    </a:t>
            </a:r>
          </a:p>
          <a:p>
            <a:pPr marL="0" lvl="0" indent="0" algn="just" rtl="0">
              <a:lnSpc>
                <a:spcPct val="150000"/>
              </a:lnSpc>
              <a:spcBef>
                <a:spcPts val="0"/>
              </a:spcBef>
              <a:spcAft>
                <a:spcPts val="0"/>
              </a:spcAft>
              <a:buSzPct val="100000"/>
            </a:pPr>
            <a:r>
              <a:rPr lang="en" sz="800" dirty="0"/>
              <a:t>        bahan test atau evaluasi model.  </a:t>
            </a:r>
            <a:endParaRPr sz="800" dirty="0"/>
          </a:p>
        </p:txBody>
      </p:sp>
      <p:pic>
        <p:nvPicPr>
          <p:cNvPr id="7" name="Picture 6">
            <a:extLst>
              <a:ext uri="{FF2B5EF4-FFF2-40B4-BE49-F238E27FC236}">
                <a16:creationId xmlns:a16="http://schemas.microsoft.com/office/drawing/2014/main" id="{A75FE429-CAC8-4B26-F1C3-E393FB6F1911}"/>
              </a:ext>
            </a:extLst>
          </p:cNvPr>
          <p:cNvPicPr>
            <a:picLocks noChangeAspect="1"/>
          </p:cNvPicPr>
          <p:nvPr/>
        </p:nvPicPr>
        <p:blipFill>
          <a:blip r:embed="rId3"/>
          <a:stretch>
            <a:fillRect/>
          </a:stretch>
        </p:blipFill>
        <p:spPr>
          <a:xfrm>
            <a:off x="825017" y="1224594"/>
            <a:ext cx="3778734" cy="3111321"/>
          </a:xfrm>
          <a:prstGeom prst="rect">
            <a:avLst/>
          </a:prstGeom>
        </p:spPr>
      </p:pic>
      <p:sp>
        <p:nvSpPr>
          <p:cNvPr id="2" name="Google Shape;1289;p28">
            <a:extLst>
              <a:ext uri="{FF2B5EF4-FFF2-40B4-BE49-F238E27FC236}">
                <a16:creationId xmlns:a16="http://schemas.microsoft.com/office/drawing/2014/main" id="{A570E3EE-F88F-7A01-D9ED-C984F5D27B0D}"/>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1279943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Modeling Machine Learning</a:t>
            </a:r>
            <a:endParaRPr dirty="0"/>
          </a:p>
        </p:txBody>
      </p:sp>
      <p:sp>
        <p:nvSpPr>
          <p:cNvPr id="1594" name="Google Shape;1594;p30"/>
          <p:cNvSpPr txBox="1">
            <a:spLocks noGrp="1"/>
          </p:cNvSpPr>
          <p:nvPr>
            <p:ph type="subTitle" idx="1"/>
          </p:nvPr>
        </p:nvSpPr>
        <p:spPr>
          <a:xfrm>
            <a:off x="4926530" y="1308266"/>
            <a:ext cx="3728520" cy="335920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000" b="1" dirty="0"/>
              <a:t>Modeling machine learning </a:t>
            </a:r>
            <a:r>
              <a:rPr lang="en" sz="1000" dirty="0"/>
              <a:t>dilakukan dengan percobaan </a:t>
            </a:r>
            <a:r>
              <a:rPr lang="en" sz="1000" b="1" dirty="0"/>
              <a:t>menggunakan 7 algoritma classification</a:t>
            </a:r>
            <a:r>
              <a:rPr lang="en" sz="1000" dirty="0"/>
              <a:t>, algoritma – algoritma tersebut </a:t>
            </a:r>
            <a:r>
              <a:rPr lang="en" sz="1000" b="1" dirty="0"/>
              <a:t>dipilih karena </a:t>
            </a:r>
            <a:r>
              <a:rPr lang="en" sz="1000" dirty="0"/>
              <a:t>ke tujuh </a:t>
            </a:r>
            <a:r>
              <a:rPr lang="en" sz="1000" b="1" dirty="0"/>
              <a:t>algoritma ini paling populer </a:t>
            </a:r>
            <a:r>
              <a:rPr lang="en" sz="1000" dirty="0"/>
              <a:t>dan </a:t>
            </a:r>
            <a:r>
              <a:rPr lang="en" sz="1000" b="1" dirty="0"/>
              <a:t>cukup powerfull </a:t>
            </a:r>
            <a:r>
              <a:rPr lang="en" sz="1000" dirty="0"/>
              <a:t>digunakan </a:t>
            </a:r>
            <a:r>
              <a:rPr lang="en" sz="1000" b="1" dirty="0"/>
              <a:t>untuk pemodelan </a:t>
            </a:r>
            <a:r>
              <a:rPr lang="en" sz="1000" dirty="0"/>
              <a:t>machine learning berbasis </a:t>
            </a:r>
            <a:r>
              <a:rPr lang="en" sz="1000" b="1" dirty="0"/>
              <a:t>classification</a:t>
            </a:r>
            <a:r>
              <a:rPr lang="en" sz="1000" dirty="0"/>
              <a:t>. </a:t>
            </a:r>
            <a:r>
              <a:rPr lang="en-ID" sz="1000" dirty="0"/>
              <a:t>A</a:t>
            </a:r>
            <a:r>
              <a:rPr lang="en" sz="1000" dirty="0"/>
              <a:t>lgoritma yang digunakan yakni : </a:t>
            </a:r>
          </a:p>
          <a:p>
            <a:pPr marL="228600" lvl="0" indent="-228600" algn="just" rtl="0">
              <a:lnSpc>
                <a:spcPct val="150000"/>
              </a:lnSpc>
              <a:spcBef>
                <a:spcPts val="0"/>
              </a:spcBef>
              <a:spcAft>
                <a:spcPts val="0"/>
              </a:spcAft>
              <a:buSzPct val="100000"/>
              <a:buAutoNum type="arabicPeriod"/>
            </a:pPr>
            <a:r>
              <a:rPr lang="en" sz="1000" b="1" dirty="0"/>
              <a:t>Logistic Regression</a:t>
            </a:r>
          </a:p>
          <a:p>
            <a:pPr marL="228600" lvl="0" indent="-228600" algn="just" rtl="0">
              <a:lnSpc>
                <a:spcPct val="150000"/>
              </a:lnSpc>
              <a:spcBef>
                <a:spcPts val="0"/>
              </a:spcBef>
              <a:spcAft>
                <a:spcPts val="0"/>
              </a:spcAft>
              <a:buSzPct val="100000"/>
              <a:buAutoNum type="arabicPeriod"/>
            </a:pPr>
            <a:r>
              <a:rPr lang="en" sz="1000" b="1" dirty="0"/>
              <a:t>Support Vector Machine</a:t>
            </a:r>
          </a:p>
          <a:p>
            <a:pPr marL="228600" lvl="0" indent="-228600" algn="just" rtl="0">
              <a:lnSpc>
                <a:spcPct val="150000"/>
              </a:lnSpc>
              <a:spcBef>
                <a:spcPts val="0"/>
              </a:spcBef>
              <a:spcAft>
                <a:spcPts val="0"/>
              </a:spcAft>
              <a:buSzPct val="100000"/>
              <a:buAutoNum type="arabicPeriod"/>
            </a:pPr>
            <a:r>
              <a:rPr lang="en" sz="1000" b="1" dirty="0"/>
              <a:t>Decision Tree</a:t>
            </a:r>
          </a:p>
          <a:p>
            <a:pPr marL="228600" lvl="0" indent="-228600" algn="just" rtl="0">
              <a:lnSpc>
                <a:spcPct val="150000"/>
              </a:lnSpc>
              <a:spcBef>
                <a:spcPts val="0"/>
              </a:spcBef>
              <a:spcAft>
                <a:spcPts val="0"/>
              </a:spcAft>
              <a:buSzPct val="100000"/>
              <a:buAutoNum type="arabicPeriod"/>
            </a:pPr>
            <a:r>
              <a:rPr lang="en" sz="1000" b="1" dirty="0"/>
              <a:t>Random Forest</a:t>
            </a:r>
          </a:p>
          <a:p>
            <a:pPr marL="228600" lvl="0" indent="-228600" algn="just" rtl="0">
              <a:lnSpc>
                <a:spcPct val="150000"/>
              </a:lnSpc>
              <a:spcBef>
                <a:spcPts val="0"/>
              </a:spcBef>
              <a:spcAft>
                <a:spcPts val="0"/>
              </a:spcAft>
              <a:buSzPct val="100000"/>
              <a:buAutoNum type="arabicPeriod"/>
            </a:pPr>
            <a:r>
              <a:rPr lang="en" sz="1000" b="1" dirty="0"/>
              <a:t>AdaBoost Algorithm</a:t>
            </a:r>
          </a:p>
          <a:p>
            <a:pPr marL="228600" lvl="0" indent="-228600" algn="just" rtl="0">
              <a:lnSpc>
                <a:spcPct val="150000"/>
              </a:lnSpc>
              <a:spcBef>
                <a:spcPts val="0"/>
              </a:spcBef>
              <a:spcAft>
                <a:spcPts val="0"/>
              </a:spcAft>
              <a:buSzPct val="100000"/>
              <a:buAutoNum type="arabicPeriod"/>
            </a:pPr>
            <a:r>
              <a:rPr lang="en" sz="1000" b="1" dirty="0"/>
              <a:t>Gradient Boosting Algorithm</a:t>
            </a:r>
          </a:p>
          <a:p>
            <a:pPr marL="228600" lvl="0" indent="-228600" algn="just" rtl="0">
              <a:lnSpc>
                <a:spcPct val="150000"/>
              </a:lnSpc>
              <a:spcBef>
                <a:spcPts val="0"/>
              </a:spcBef>
              <a:spcAft>
                <a:spcPts val="0"/>
              </a:spcAft>
              <a:buSzPct val="100000"/>
              <a:buAutoNum type="arabicPeriod"/>
            </a:pPr>
            <a:r>
              <a:rPr lang="en" sz="1000" b="1" dirty="0"/>
              <a:t>XGBoost Classifier</a:t>
            </a:r>
            <a:endParaRPr sz="1000" b="1" dirty="0"/>
          </a:p>
        </p:txBody>
      </p:sp>
      <p:grpSp>
        <p:nvGrpSpPr>
          <p:cNvPr id="1598" name="Google Shape;1598;p30"/>
          <p:cNvGrpSpPr/>
          <p:nvPr/>
        </p:nvGrpSpPr>
        <p:grpSpPr>
          <a:xfrm>
            <a:off x="76624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Decision tree - Free computer icons">
            <a:extLst>
              <a:ext uri="{FF2B5EF4-FFF2-40B4-BE49-F238E27FC236}">
                <a16:creationId xmlns:a16="http://schemas.microsoft.com/office/drawing/2014/main" id="{506C9768-80A2-8343-A836-C170544D6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634" y="1308644"/>
            <a:ext cx="707785" cy="7077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067E0E4-31EE-2541-8E7F-009C2CD166B5}"/>
              </a:ext>
            </a:extLst>
          </p:cNvPr>
          <p:cNvPicPr>
            <a:picLocks noChangeAspect="1"/>
          </p:cNvPicPr>
          <p:nvPr/>
        </p:nvPicPr>
        <p:blipFill>
          <a:blip r:embed="rId4"/>
          <a:stretch>
            <a:fillRect/>
          </a:stretch>
        </p:blipFill>
        <p:spPr>
          <a:xfrm>
            <a:off x="1120050" y="1308266"/>
            <a:ext cx="708163" cy="708163"/>
          </a:xfrm>
          <a:prstGeom prst="rect">
            <a:avLst/>
          </a:prstGeom>
        </p:spPr>
      </p:pic>
      <p:sp>
        <p:nvSpPr>
          <p:cNvPr id="4" name="Google Shape;1594;p30">
            <a:extLst>
              <a:ext uri="{FF2B5EF4-FFF2-40B4-BE49-F238E27FC236}">
                <a16:creationId xmlns:a16="http://schemas.microsoft.com/office/drawing/2014/main" id="{60D44EA2-A297-207C-8F66-8B6F8DB5BBA8}"/>
              </a:ext>
            </a:extLst>
          </p:cNvPr>
          <p:cNvSpPr txBox="1">
            <a:spLocks/>
          </p:cNvSpPr>
          <p:nvPr/>
        </p:nvSpPr>
        <p:spPr>
          <a:xfrm>
            <a:off x="893106" y="2047770"/>
            <a:ext cx="1162050" cy="417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just">
              <a:lnSpc>
                <a:spcPct val="150000"/>
              </a:lnSpc>
            </a:pPr>
            <a:r>
              <a:rPr lang="en-ID" sz="800" b="1" dirty="0"/>
              <a:t>Logistic Regression</a:t>
            </a:r>
          </a:p>
        </p:txBody>
      </p:sp>
      <p:pic>
        <p:nvPicPr>
          <p:cNvPr id="1028" name="Picture 4" descr="Svm classifier, Introduction to support vector machine algorithm -  Dataaspirant">
            <a:extLst>
              <a:ext uri="{FF2B5EF4-FFF2-40B4-BE49-F238E27FC236}">
                <a16:creationId xmlns:a16="http://schemas.microsoft.com/office/drawing/2014/main" id="{ADE3985E-0FE4-164E-10B1-C1A7E8E91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027" y="1396786"/>
            <a:ext cx="708163" cy="53112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94;p30">
            <a:extLst>
              <a:ext uri="{FF2B5EF4-FFF2-40B4-BE49-F238E27FC236}">
                <a16:creationId xmlns:a16="http://schemas.microsoft.com/office/drawing/2014/main" id="{A877F39E-C77E-08EC-2B80-7F8318AA2EF6}"/>
              </a:ext>
            </a:extLst>
          </p:cNvPr>
          <p:cNvSpPr txBox="1">
            <a:spLocks/>
          </p:cNvSpPr>
          <p:nvPr/>
        </p:nvSpPr>
        <p:spPr>
          <a:xfrm>
            <a:off x="2116116" y="2047770"/>
            <a:ext cx="1443986" cy="417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just">
              <a:lnSpc>
                <a:spcPct val="150000"/>
              </a:lnSpc>
            </a:pPr>
            <a:r>
              <a:rPr lang="en-ID" sz="800" b="1" dirty="0"/>
              <a:t>Support Vector Machine</a:t>
            </a:r>
          </a:p>
        </p:txBody>
      </p:sp>
      <p:sp>
        <p:nvSpPr>
          <p:cNvPr id="6" name="Google Shape;1594;p30">
            <a:extLst>
              <a:ext uri="{FF2B5EF4-FFF2-40B4-BE49-F238E27FC236}">
                <a16:creationId xmlns:a16="http://schemas.microsoft.com/office/drawing/2014/main" id="{800CC6DC-2FC5-E7D1-9224-4FAB126C3F57}"/>
              </a:ext>
            </a:extLst>
          </p:cNvPr>
          <p:cNvSpPr txBox="1">
            <a:spLocks/>
          </p:cNvSpPr>
          <p:nvPr/>
        </p:nvSpPr>
        <p:spPr>
          <a:xfrm>
            <a:off x="3887460" y="2047769"/>
            <a:ext cx="895558" cy="417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just">
              <a:lnSpc>
                <a:spcPct val="150000"/>
              </a:lnSpc>
            </a:pPr>
            <a:r>
              <a:rPr lang="en-ID" sz="800" b="1" dirty="0"/>
              <a:t>Decision Tree</a:t>
            </a:r>
          </a:p>
        </p:txBody>
      </p:sp>
      <p:pic>
        <p:nvPicPr>
          <p:cNvPr id="1030" name="Picture 6" descr="What are Random forests ?. An introduction to machine learning… | by Aviral  Bhardwaj | Medium">
            <a:extLst>
              <a:ext uri="{FF2B5EF4-FFF2-40B4-BE49-F238E27FC236}">
                <a16:creationId xmlns:a16="http://schemas.microsoft.com/office/drawing/2014/main" id="{907B1E9B-DA04-5535-1A28-2414597CFF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106" y="2703567"/>
            <a:ext cx="1174487" cy="6358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the Ada Boost in Deep Learning?">
            <a:extLst>
              <a:ext uri="{FF2B5EF4-FFF2-40B4-BE49-F238E27FC236}">
                <a16:creationId xmlns:a16="http://schemas.microsoft.com/office/drawing/2014/main" id="{D406BF52-8A0F-5D4A-1471-BD6C26C2B8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8728" y="2755166"/>
            <a:ext cx="958760" cy="5326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radient Boosting Algorithm | Learn Gradient Boosting Algorithm in Detail">
            <a:extLst>
              <a:ext uri="{FF2B5EF4-FFF2-40B4-BE49-F238E27FC236}">
                <a16:creationId xmlns:a16="http://schemas.microsoft.com/office/drawing/2014/main" id="{A50F9B0B-7C96-E939-E3B1-AA2868D09E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1933" y="2733630"/>
            <a:ext cx="982463" cy="554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derstanding XGBoost &amp; it's growing popularity among the ML community | by  Deep Borkar | Analytics Vidhya | Medium">
            <a:extLst>
              <a:ext uri="{FF2B5EF4-FFF2-40B4-BE49-F238E27FC236}">
                <a16:creationId xmlns:a16="http://schemas.microsoft.com/office/drawing/2014/main" id="{C7645ED6-7E59-6AB0-DE1B-EDF64CCBE6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2051" y="3629267"/>
            <a:ext cx="1691267" cy="93959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594;p30">
            <a:extLst>
              <a:ext uri="{FF2B5EF4-FFF2-40B4-BE49-F238E27FC236}">
                <a16:creationId xmlns:a16="http://schemas.microsoft.com/office/drawing/2014/main" id="{2C0DD2C3-CC38-5A89-D3F7-C25DD1784745}"/>
              </a:ext>
            </a:extLst>
          </p:cNvPr>
          <p:cNvSpPr txBox="1">
            <a:spLocks/>
          </p:cNvSpPr>
          <p:nvPr/>
        </p:nvSpPr>
        <p:spPr>
          <a:xfrm>
            <a:off x="2182883" y="4249930"/>
            <a:ext cx="1112767" cy="417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just">
              <a:lnSpc>
                <a:spcPct val="150000"/>
              </a:lnSpc>
            </a:pPr>
            <a:r>
              <a:rPr lang="en-ID" sz="800" b="1" dirty="0" err="1"/>
              <a:t>XGBoost</a:t>
            </a:r>
            <a:r>
              <a:rPr lang="en-ID" sz="800" b="1" dirty="0"/>
              <a:t> Classifier</a:t>
            </a:r>
          </a:p>
        </p:txBody>
      </p:sp>
      <p:sp>
        <p:nvSpPr>
          <p:cNvPr id="8" name="Google Shape;1594;p30">
            <a:extLst>
              <a:ext uri="{FF2B5EF4-FFF2-40B4-BE49-F238E27FC236}">
                <a16:creationId xmlns:a16="http://schemas.microsoft.com/office/drawing/2014/main" id="{88124403-DFA9-9933-B898-91ADB6C7A8C7}"/>
              </a:ext>
            </a:extLst>
          </p:cNvPr>
          <p:cNvSpPr txBox="1">
            <a:spLocks/>
          </p:cNvSpPr>
          <p:nvPr/>
        </p:nvSpPr>
        <p:spPr>
          <a:xfrm>
            <a:off x="2421377" y="3335013"/>
            <a:ext cx="833462" cy="417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lnSpc>
                <a:spcPct val="150000"/>
              </a:lnSpc>
            </a:pPr>
            <a:r>
              <a:rPr lang="en-ID" sz="800" b="1" dirty="0"/>
              <a:t>AdaBoost Algorithm</a:t>
            </a:r>
          </a:p>
        </p:txBody>
      </p:sp>
      <p:sp>
        <p:nvSpPr>
          <p:cNvPr id="9" name="Google Shape;1594;p30">
            <a:extLst>
              <a:ext uri="{FF2B5EF4-FFF2-40B4-BE49-F238E27FC236}">
                <a16:creationId xmlns:a16="http://schemas.microsoft.com/office/drawing/2014/main" id="{E05F4BA9-73EE-EB81-564A-8B42BDE0BC8C}"/>
              </a:ext>
            </a:extLst>
          </p:cNvPr>
          <p:cNvSpPr txBox="1">
            <a:spLocks/>
          </p:cNvSpPr>
          <p:nvPr/>
        </p:nvSpPr>
        <p:spPr>
          <a:xfrm>
            <a:off x="3800554" y="3335013"/>
            <a:ext cx="982463" cy="702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lnSpc>
                <a:spcPct val="150000"/>
              </a:lnSpc>
            </a:pPr>
            <a:r>
              <a:rPr lang="en-ID" sz="800" b="1" dirty="0"/>
              <a:t>Gradient Boosting Algorithm</a:t>
            </a:r>
          </a:p>
        </p:txBody>
      </p:sp>
      <p:sp>
        <p:nvSpPr>
          <p:cNvPr id="10" name="Google Shape;1594;p30">
            <a:extLst>
              <a:ext uri="{FF2B5EF4-FFF2-40B4-BE49-F238E27FC236}">
                <a16:creationId xmlns:a16="http://schemas.microsoft.com/office/drawing/2014/main" id="{C51D9233-5132-2F92-E37D-3A26FB3A9672}"/>
              </a:ext>
            </a:extLst>
          </p:cNvPr>
          <p:cNvSpPr txBox="1">
            <a:spLocks/>
          </p:cNvSpPr>
          <p:nvPr/>
        </p:nvSpPr>
        <p:spPr>
          <a:xfrm>
            <a:off x="1007511" y="3420497"/>
            <a:ext cx="994049" cy="417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just">
              <a:lnSpc>
                <a:spcPct val="150000"/>
              </a:lnSpc>
            </a:pPr>
            <a:r>
              <a:rPr lang="en-ID" sz="800" b="1" dirty="0"/>
              <a:t>Random Forest</a:t>
            </a:r>
          </a:p>
        </p:txBody>
      </p:sp>
      <p:sp>
        <p:nvSpPr>
          <p:cNvPr id="2" name="Google Shape;1289;p28">
            <a:extLst>
              <a:ext uri="{FF2B5EF4-FFF2-40B4-BE49-F238E27FC236}">
                <a16:creationId xmlns:a16="http://schemas.microsoft.com/office/drawing/2014/main" id="{7A12E5F2-F5F6-EAD6-2B57-A21BD9B19398}"/>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10">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1255908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4083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Modeling Machine Learning</a:t>
            </a:r>
            <a:endParaRPr dirty="0"/>
          </a:p>
        </p:txBody>
      </p:sp>
      <p:sp>
        <p:nvSpPr>
          <p:cNvPr id="1594" name="Google Shape;1594;p30"/>
          <p:cNvSpPr txBox="1">
            <a:spLocks noGrp="1"/>
          </p:cNvSpPr>
          <p:nvPr>
            <p:ph type="subTitle" idx="1"/>
          </p:nvPr>
        </p:nvSpPr>
        <p:spPr>
          <a:xfrm>
            <a:off x="514350" y="2982806"/>
            <a:ext cx="8083550" cy="1729238"/>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800" dirty="0"/>
              <a:t>        Pada tahap percobaan pertama, </a:t>
            </a:r>
            <a:r>
              <a:rPr lang="en" sz="800" b="1" dirty="0"/>
              <a:t>7 algoritma classification dilatih </a:t>
            </a:r>
            <a:r>
              <a:rPr lang="en" sz="800" dirty="0"/>
              <a:t>dengan </a:t>
            </a:r>
            <a:r>
              <a:rPr lang="en" sz="800" b="1" dirty="0"/>
              <a:t>data</a:t>
            </a:r>
            <a:r>
              <a:rPr lang="en" sz="800" dirty="0"/>
              <a:t> yang </a:t>
            </a:r>
            <a:r>
              <a:rPr lang="en" sz="800" b="1" dirty="0"/>
              <a:t>tidak dilakukan normalisasi </a:t>
            </a:r>
            <a:r>
              <a:rPr lang="en" sz="800" dirty="0"/>
              <a:t>terlebih dahulu. </a:t>
            </a:r>
            <a:r>
              <a:rPr lang="en-ID" sz="800" b="1" dirty="0"/>
              <a:t>D</a:t>
            </a:r>
            <a:r>
              <a:rPr lang="en" sz="800" b="1" dirty="0"/>
              <a:t>ata normalisasi </a:t>
            </a:r>
            <a:r>
              <a:rPr lang="en" sz="800" dirty="0"/>
              <a:t>sendiri merupakan </a:t>
            </a:r>
            <a:r>
              <a:rPr lang="en" sz="800" b="1" dirty="0"/>
              <a:t>pengubahan range data</a:t>
            </a:r>
            <a:r>
              <a:rPr lang="en" sz="800" dirty="0"/>
              <a:t> dari yang </a:t>
            </a:r>
            <a:r>
              <a:rPr lang="en" sz="800" b="1" dirty="0"/>
              <a:t>tidak seragam </a:t>
            </a:r>
            <a:r>
              <a:rPr lang="en" sz="800" dirty="0"/>
              <a:t>menjadi data yang </a:t>
            </a:r>
            <a:r>
              <a:rPr lang="en" sz="800" b="1" dirty="0"/>
              <a:t>memiliki range seragam.</a:t>
            </a:r>
            <a:r>
              <a:rPr lang="en" sz="800" dirty="0"/>
              <a:t> </a:t>
            </a:r>
            <a:r>
              <a:rPr lang="en-ID" sz="800" b="1" dirty="0" err="1"/>
              <a:t>Normalisasi</a:t>
            </a:r>
            <a:r>
              <a:rPr lang="en-ID" sz="800" b="1" dirty="0"/>
              <a:t> data </a:t>
            </a:r>
            <a:r>
              <a:rPr lang="en-ID" sz="800" b="1" dirty="0" err="1"/>
              <a:t>hanya</a:t>
            </a:r>
            <a:r>
              <a:rPr lang="en-ID" sz="800" b="1" dirty="0"/>
              <a:t> </a:t>
            </a:r>
            <a:r>
              <a:rPr lang="en-ID" sz="800" b="1" dirty="0" err="1"/>
              <a:t>mengubah</a:t>
            </a:r>
            <a:r>
              <a:rPr lang="en-ID" sz="800" b="1" dirty="0"/>
              <a:t> range </a:t>
            </a:r>
            <a:r>
              <a:rPr lang="en-ID" sz="800" b="1" dirty="0" err="1"/>
              <a:t>nilainya</a:t>
            </a:r>
            <a:r>
              <a:rPr lang="en-ID" sz="800" b="1" dirty="0"/>
              <a:t> </a:t>
            </a:r>
            <a:r>
              <a:rPr lang="en-ID" sz="800" dirty="0" err="1"/>
              <a:t>saja</a:t>
            </a:r>
            <a:r>
              <a:rPr lang="en-ID" sz="800" dirty="0"/>
              <a:t> </a:t>
            </a:r>
            <a:r>
              <a:rPr lang="en-ID" sz="800" b="1" dirty="0" err="1"/>
              <a:t>tanpa</a:t>
            </a:r>
            <a:r>
              <a:rPr lang="en-ID" sz="800" b="1" dirty="0"/>
              <a:t> </a:t>
            </a:r>
            <a:r>
              <a:rPr lang="en-ID" sz="800" b="1" dirty="0" err="1"/>
              <a:t>mengubah</a:t>
            </a:r>
            <a:r>
              <a:rPr lang="en-ID" sz="800" b="1" dirty="0"/>
              <a:t> </a:t>
            </a:r>
            <a:r>
              <a:rPr lang="en-ID" sz="800" b="1" dirty="0" err="1"/>
              <a:t>informasi</a:t>
            </a:r>
            <a:r>
              <a:rPr lang="en-ID" sz="800" b="1" dirty="0"/>
              <a:t> </a:t>
            </a:r>
            <a:r>
              <a:rPr lang="en-ID" sz="800" dirty="0"/>
              <a:t>yang </a:t>
            </a:r>
            <a:r>
              <a:rPr lang="en-ID" sz="800" dirty="0" err="1"/>
              <a:t>terkandung</a:t>
            </a:r>
            <a:r>
              <a:rPr lang="en-ID" sz="800" dirty="0"/>
              <a:t> </a:t>
            </a:r>
            <a:r>
              <a:rPr lang="en-ID" sz="800" b="1" dirty="0" err="1"/>
              <a:t>didalamnya</a:t>
            </a:r>
            <a:r>
              <a:rPr lang="en-ID" sz="800" dirty="0"/>
              <a:t>, </a:t>
            </a:r>
            <a:r>
              <a:rPr lang="en-ID" sz="800" dirty="0" err="1"/>
              <a:t>jadi</a:t>
            </a:r>
            <a:r>
              <a:rPr lang="en-ID" sz="800" dirty="0"/>
              <a:t> </a:t>
            </a:r>
            <a:r>
              <a:rPr lang="en-ID" sz="800" dirty="0" err="1"/>
              <a:t>normalisasi</a:t>
            </a:r>
            <a:r>
              <a:rPr lang="en-ID" sz="800" dirty="0"/>
              <a:t> data </a:t>
            </a:r>
            <a:r>
              <a:rPr lang="en-ID" sz="800" dirty="0" err="1"/>
              <a:t>cukup</a:t>
            </a:r>
            <a:r>
              <a:rPr lang="en-ID" sz="800" dirty="0"/>
              <a:t> </a:t>
            </a:r>
            <a:r>
              <a:rPr lang="en-ID" sz="800" dirty="0" err="1"/>
              <a:t>aman</a:t>
            </a:r>
            <a:r>
              <a:rPr lang="en-ID" sz="800" dirty="0"/>
              <a:t> </a:t>
            </a:r>
            <a:r>
              <a:rPr lang="en-ID" sz="800" dirty="0" err="1"/>
              <a:t>digunakan</a:t>
            </a:r>
            <a:r>
              <a:rPr lang="en-ID" sz="800" dirty="0"/>
              <a:t> </a:t>
            </a:r>
            <a:r>
              <a:rPr lang="en-ID" sz="800" dirty="0" err="1"/>
              <a:t>untuk</a:t>
            </a:r>
            <a:r>
              <a:rPr lang="en-ID" sz="800" dirty="0"/>
              <a:t> </a:t>
            </a:r>
            <a:r>
              <a:rPr lang="en-ID" sz="800" dirty="0" err="1"/>
              <a:t>meningkatkan</a:t>
            </a:r>
            <a:r>
              <a:rPr lang="en-ID" sz="800" dirty="0"/>
              <a:t> </a:t>
            </a:r>
            <a:r>
              <a:rPr lang="en-ID" sz="800" dirty="0" err="1"/>
              <a:t>kualitas</a:t>
            </a:r>
            <a:r>
              <a:rPr lang="en-ID" sz="800" dirty="0"/>
              <a:t> data. </a:t>
            </a:r>
          </a:p>
          <a:p>
            <a:pPr marL="0" lvl="0" indent="0" algn="just" rtl="0">
              <a:lnSpc>
                <a:spcPct val="150000"/>
              </a:lnSpc>
              <a:spcBef>
                <a:spcPts val="0"/>
              </a:spcBef>
              <a:spcAft>
                <a:spcPts val="0"/>
              </a:spcAft>
              <a:buNone/>
            </a:pPr>
            <a:r>
              <a:rPr lang="en-ID" sz="800" dirty="0"/>
              <a:t>        </a:t>
            </a:r>
            <a:r>
              <a:rPr lang="en-ID" sz="800" b="1" dirty="0"/>
              <a:t>Hasil yang </a:t>
            </a:r>
            <a:r>
              <a:rPr lang="en-ID" sz="800" b="1" dirty="0" err="1"/>
              <a:t>didapatkan</a:t>
            </a:r>
            <a:r>
              <a:rPr lang="en-ID" sz="800" b="1" dirty="0"/>
              <a:t> </a:t>
            </a:r>
            <a:r>
              <a:rPr lang="en-ID" sz="800" dirty="0"/>
              <a:t>pada modelling machine learning </a:t>
            </a:r>
            <a:r>
              <a:rPr lang="en-ID" sz="800" dirty="0" err="1"/>
              <a:t>tanpa</a:t>
            </a:r>
            <a:r>
              <a:rPr lang="en-ID" sz="800" dirty="0"/>
              <a:t> </a:t>
            </a:r>
            <a:r>
              <a:rPr lang="en-ID" sz="800" dirty="0" err="1"/>
              <a:t>normalisasi</a:t>
            </a:r>
            <a:r>
              <a:rPr lang="en-ID" sz="800" dirty="0"/>
              <a:t> data </a:t>
            </a:r>
            <a:r>
              <a:rPr lang="en-ID" sz="800" dirty="0" err="1"/>
              <a:t>yakni</a:t>
            </a:r>
            <a:r>
              <a:rPr lang="en-ID" sz="800" dirty="0"/>
              <a:t> </a:t>
            </a:r>
            <a:r>
              <a:rPr lang="en-ID" sz="800" dirty="0" err="1"/>
              <a:t>algoritma</a:t>
            </a:r>
            <a:r>
              <a:rPr lang="en-ID" sz="800" dirty="0"/>
              <a:t> </a:t>
            </a:r>
            <a:r>
              <a:rPr lang="en-ID" sz="800" b="1" dirty="0"/>
              <a:t>Random Forest </a:t>
            </a:r>
            <a:r>
              <a:rPr lang="en-ID" sz="800" b="1" dirty="0" err="1"/>
              <a:t>memiliki</a:t>
            </a:r>
            <a:r>
              <a:rPr lang="en-ID" sz="800" b="1" dirty="0"/>
              <a:t> F1-Score paling </a:t>
            </a:r>
            <a:r>
              <a:rPr lang="en-ID" sz="800" b="1" dirty="0" err="1"/>
              <a:t>tinggi</a:t>
            </a:r>
            <a:r>
              <a:rPr lang="en-ID" sz="800" dirty="0"/>
              <a:t> </a:t>
            </a:r>
            <a:r>
              <a:rPr lang="en-ID" sz="800" dirty="0" err="1"/>
              <a:t>dibandingkan</a:t>
            </a:r>
            <a:r>
              <a:rPr lang="en-ID" sz="800" dirty="0"/>
              <a:t> </a:t>
            </a:r>
            <a:r>
              <a:rPr lang="en-ID" sz="800" dirty="0" err="1"/>
              <a:t>algoritma</a:t>
            </a:r>
            <a:r>
              <a:rPr lang="en-ID" sz="800" dirty="0"/>
              <a:t> yang lain, dan </a:t>
            </a:r>
            <a:r>
              <a:rPr lang="en-ID" sz="800" b="1" dirty="0"/>
              <a:t>Logistic Regression </a:t>
            </a:r>
            <a:r>
              <a:rPr lang="en-ID" sz="800" b="1" dirty="0" err="1"/>
              <a:t>memiliki</a:t>
            </a:r>
            <a:r>
              <a:rPr lang="en-ID" sz="800" b="1" dirty="0"/>
              <a:t> F1-Score paling </a:t>
            </a:r>
            <a:r>
              <a:rPr lang="en-ID" sz="800" b="1" dirty="0" err="1"/>
              <a:t>rendah</a:t>
            </a:r>
            <a:r>
              <a:rPr lang="en-ID" sz="800" b="1" dirty="0"/>
              <a:t> </a:t>
            </a:r>
            <a:r>
              <a:rPr lang="en-ID" sz="800" dirty="0" err="1"/>
              <a:t>karena</a:t>
            </a:r>
            <a:r>
              <a:rPr lang="en-ID" sz="800" dirty="0"/>
              <a:t> </a:t>
            </a:r>
            <a:r>
              <a:rPr lang="en-ID" sz="800" dirty="0" err="1"/>
              <a:t>algoritma</a:t>
            </a:r>
            <a:r>
              <a:rPr lang="en-ID" sz="800" dirty="0"/>
              <a:t> </a:t>
            </a:r>
            <a:r>
              <a:rPr lang="en-ID" sz="800" dirty="0" err="1"/>
              <a:t>ini</a:t>
            </a:r>
            <a:r>
              <a:rPr lang="en-ID" sz="800" dirty="0"/>
              <a:t> </a:t>
            </a:r>
            <a:r>
              <a:rPr lang="en-ID" sz="800" b="1" dirty="0" err="1"/>
              <a:t>berbasis</a:t>
            </a:r>
            <a:r>
              <a:rPr lang="en-ID" sz="800" b="1" dirty="0"/>
              <a:t> </a:t>
            </a:r>
            <a:r>
              <a:rPr lang="en-ID" sz="800" b="1" dirty="0" err="1"/>
              <a:t>jarak</a:t>
            </a:r>
            <a:r>
              <a:rPr lang="en-ID" sz="800" b="1" dirty="0"/>
              <a:t> </a:t>
            </a:r>
            <a:r>
              <a:rPr lang="en-ID" sz="800" dirty="0"/>
              <a:t>dan </a:t>
            </a:r>
            <a:r>
              <a:rPr lang="en-ID" sz="800" b="1" dirty="0"/>
              <a:t>sangat sensitive </a:t>
            </a:r>
            <a:r>
              <a:rPr lang="en-ID" sz="800" dirty="0" err="1"/>
              <a:t>terhadap</a:t>
            </a:r>
            <a:r>
              <a:rPr lang="en-ID" sz="800" dirty="0"/>
              <a:t> feature yang </a:t>
            </a:r>
            <a:r>
              <a:rPr lang="en-ID" sz="800" dirty="0" err="1"/>
              <a:t>memiliki</a:t>
            </a:r>
            <a:r>
              <a:rPr lang="en-ID" sz="800" dirty="0"/>
              <a:t> </a:t>
            </a:r>
            <a:r>
              <a:rPr lang="en-ID" sz="800" b="1" dirty="0"/>
              <a:t>range data </a:t>
            </a:r>
            <a:r>
              <a:rPr lang="en-ID" sz="800" b="1" dirty="0" err="1"/>
              <a:t>tidak</a:t>
            </a:r>
            <a:r>
              <a:rPr lang="en-ID" sz="800" b="1" dirty="0"/>
              <a:t> </a:t>
            </a:r>
            <a:r>
              <a:rPr lang="en-ID" sz="800" b="1" dirty="0" err="1"/>
              <a:t>seragam</a:t>
            </a:r>
            <a:r>
              <a:rPr lang="en-ID" sz="800" dirty="0"/>
              <a:t>. </a:t>
            </a:r>
          </a:p>
          <a:p>
            <a:pPr marL="0" lvl="0" indent="0" algn="just" rtl="0">
              <a:lnSpc>
                <a:spcPct val="150000"/>
              </a:lnSpc>
              <a:spcBef>
                <a:spcPts val="0"/>
              </a:spcBef>
              <a:spcAft>
                <a:spcPts val="0"/>
              </a:spcAft>
              <a:buNone/>
            </a:pPr>
            <a:r>
              <a:rPr lang="en-ID" sz="800" b="1" dirty="0"/>
              <a:t>        F1-Score </a:t>
            </a:r>
            <a:r>
              <a:rPr lang="en-ID" sz="800" b="1" dirty="0" err="1"/>
              <a:t>digunakan</a:t>
            </a:r>
            <a:r>
              <a:rPr lang="en-ID" sz="800" b="1" dirty="0"/>
              <a:t> </a:t>
            </a:r>
            <a:r>
              <a:rPr lang="en-ID" sz="800" dirty="0" err="1"/>
              <a:t>sebagai</a:t>
            </a:r>
            <a:r>
              <a:rPr lang="en-ID" sz="800" dirty="0"/>
              <a:t> metric evaluation </a:t>
            </a:r>
            <a:r>
              <a:rPr lang="en-ID" sz="800" dirty="0" err="1"/>
              <a:t>karena</a:t>
            </a:r>
            <a:r>
              <a:rPr lang="en-ID" sz="800" dirty="0"/>
              <a:t> pada </a:t>
            </a:r>
            <a:r>
              <a:rPr lang="en-ID" sz="800" dirty="0" err="1"/>
              <a:t>kasus</a:t>
            </a:r>
            <a:r>
              <a:rPr lang="en-ID" sz="800" dirty="0"/>
              <a:t> </a:t>
            </a:r>
            <a:r>
              <a:rPr lang="en-ID" sz="800" dirty="0" err="1"/>
              <a:t>ini</a:t>
            </a:r>
            <a:r>
              <a:rPr lang="en-ID" sz="800" dirty="0"/>
              <a:t> kami </a:t>
            </a:r>
            <a:r>
              <a:rPr lang="en-ID" sz="800" b="1" dirty="0" err="1"/>
              <a:t>ingin</a:t>
            </a:r>
            <a:r>
              <a:rPr lang="en-ID" sz="800" b="1" dirty="0"/>
              <a:t> </a:t>
            </a:r>
            <a:r>
              <a:rPr lang="en-ID" sz="800" b="1" dirty="0" err="1"/>
              <a:t>mendapatkan</a:t>
            </a:r>
            <a:r>
              <a:rPr lang="en-ID" sz="800" dirty="0"/>
              <a:t> </a:t>
            </a:r>
            <a:r>
              <a:rPr lang="en-ID" sz="800" b="1" dirty="0" err="1"/>
              <a:t>keseimbangan</a:t>
            </a:r>
            <a:r>
              <a:rPr lang="en-ID" sz="800" b="1" dirty="0"/>
              <a:t> </a:t>
            </a:r>
            <a:r>
              <a:rPr lang="en-ID" sz="800" b="1" dirty="0" err="1"/>
              <a:t>nilai</a:t>
            </a:r>
            <a:r>
              <a:rPr lang="en-ID" sz="800" b="1" dirty="0"/>
              <a:t> </a:t>
            </a:r>
            <a:r>
              <a:rPr lang="en-ID" sz="800" dirty="0" err="1"/>
              <a:t>antara</a:t>
            </a:r>
            <a:r>
              <a:rPr lang="en-ID" sz="800" dirty="0"/>
              <a:t> </a:t>
            </a:r>
            <a:r>
              <a:rPr lang="en-ID" sz="800" b="1" dirty="0"/>
              <a:t>Precision </a:t>
            </a:r>
            <a:r>
              <a:rPr lang="en-ID" sz="800" dirty="0"/>
              <a:t>dan </a:t>
            </a:r>
            <a:r>
              <a:rPr lang="en-ID" sz="800" b="1" dirty="0"/>
              <a:t>Recall.</a:t>
            </a:r>
            <a:r>
              <a:rPr lang="en-ID" sz="800" dirty="0"/>
              <a:t> </a:t>
            </a:r>
            <a:endParaRPr sz="800" dirty="0"/>
          </a:p>
        </p:txBody>
      </p:sp>
      <p:grpSp>
        <p:nvGrpSpPr>
          <p:cNvPr id="1598" name="Google Shape;1598;p30"/>
          <p:cNvGrpSpPr/>
          <p:nvPr/>
        </p:nvGrpSpPr>
        <p:grpSpPr>
          <a:xfrm>
            <a:off x="76624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75C33C90-2A27-1427-77B2-5ED1BF98BBBE}"/>
              </a:ext>
            </a:extLst>
          </p:cNvPr>
          <p:cNvPicPr>
            <a:picLocks noChangeAspect="1"/>
          </p:cNvPicPr>
          <p:nvPr/>
        </p:nvPicPr>
        <p:blipFill>
          <a:blip r:embed="rId3"/>
          <a:stretch>
            <a:fillRect/>
          </a:stretch>
        </p:blipFill>
        <p:spPr>
          <a:xfrm>
            <a:off x="2141537" y="993587"/>
            <a:ext cx="4860925" cy="1976657"/>
          </a:xfrm>
          <a:prstGeom prst="rect">
            <a:avLst/>
          </a:prstGeom>
        </p:spPr>
      </p:pic>
      <p:sp>
        <p:nvSpPr>
          <p:cNvPr id="2" name="Google Shape;1289;p28">
            <a:extLst>
              <a:ext uri="{FF2B5EF4-FFF2-40B4-BE49-F238E27FC236}">
                <a16:creationId xmlns:a16="http://schemas.microsoft.com/office/drawing/2014/main" id="{172C1FD0-8BBC-3D54-5F14-4B568B00EC1F}"/>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2447715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4019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Modeling Machine Learning</a:t>
            </a:r>
            <a:endParaRPr dirty="0"/>
          </a:p>
        </p:txBody>
      </p:sp>
      <p:sp>
        <p:nvSpPr>
          <p:cNvPr id="1594" name="Google Shape;1594;p30"/>
          <p:cNvSpPr txBox="1">
            <a:spLocks noGrp="1"/>
          </p:cNvSpPr>
          <p:nvPr>
            <p:ph type="subTitle" idx="1"/>
          </p:nvPr>
        </p:nvSpPr>
        <p:spPr>
          <a:xfrm>
            <a:off x="635000" y="3086100"/>
            <a:ext cx="7981950" cy="162594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800" dirty="0"/>
              <a:t>              </a:t>
            </a:r>
            <a:r>
              <a:rPr lang="en" sz="900" dirty="0"/>
              <a:t>Pada tahap percobaan kedua, </a:t>
            </a:r>
            <a:r>
              <a:rPr lang="en" sz="900" b="1" dirty="0"/>
              <a:t>7 algoritma classification dilatih </a:t>
            </a:r>
            <a:r>
              <a:rPr lang="en" sz="900" dirty="0"/>
              <a:t>dengan </a:t>
            </a:r>
            <a:r>
              <a:rPr lang="en" sz="900" b="1" dirty="0"/>
              <a:t>data</a:t>
            </a:r>
            <a:r>
              <a:rPr lang="en" sz="900" dirty="0"/>
              <a:t> yang sudah </a:t>
            </a:r>
            <a:r>
              <a:rPr lang="en" sz="900" b="1" dirty="0"/>
              <a:t>dilakukan normalisasi</a:t>
            </a:r>
            <a:r>
              <a:rPr lang="en" sz="900" dirty="0"/>
              <a:t>. </a:t>
            </a:r>
            <a:r>
              <a:rPr lang="en-ID" sz="900" b="1" dirty="0"/>
              <a:t>Hasil yang </a:t>
            </a:r>
            <a:r>
              <a:rPr lang="en-ID" sz="900" b="1" dirty="0" err="1"/>
              <a:t>didapatkan</a:t>
            </a:r>
            <a:r>
              <a:rPr lang="en-ID" sz="900" b="1" dirty="0"/>
              <a:t> </a:t>
            </a:r>
            <a:r>
              <a:rPr lang="en-ID" sz="900" dirty="0"/>
              <a:t>pada </a:t>
            </a:r>
            <a:r>
              <a:rPr lang="en-ID" sz="900" dirty="0" err="1"/>
              <a:t>modeling</a:t>
            </a:r>
            <a:r>
              <a:rPr lang="en-ID" sz="900" dirty="0"/>
              <a:t> machine learning </a:t>
            </a:r>
            <a:r>
              <a:rPr lang="en-ID" sz="900" dirty="0" err="1"/>
              <a:t>dengan</a:t>
            </a:r>
            <a:r>
              <a:rPr lang="en-ID" sz="900" dirty="0"/>
              <a:t> </a:t>
            </a:r>
            <a:r>
              <a:rPr lang="en-ID" sz="900" dirty="0" err="1"/>
              <a:t>normalisasi</a:t>
            </a:r>
            <a:r>
              <a:rPr lang="en-ID" sz="900" dirty="0"/>
              <a:t> data </a:t>
            </a:r>
            <a:r>
              <a:rPr lang="en-ID" sz="900" dirty="0" err="1"/>
              <a:t>yakni</a:t>
            </a:r>
            <a:r>
              <a:rPr lang="en-ID" sz="900" dirty="0"/>
              <a:t> </a:t>
            </a:r>
            <a:r>
              <a:rPr lang="en-ID" sz="900" dirty="0" err="1"/>
              <a:t>algoritma</a:t>
            </a:r>
            <a:r>
              <a:rPr lang="en-ID" sz="900" dirty="0"/>
              <a:t> </a:t>
            </a:r>
            <a:r>
              <a:rPr lang="en-ID" sz="900" b="1" dirty="0"/>
              <a:t>Random Forest </a:t>
            </a:r>
            <a:r>
              <a:rPr lang="en-ID" sz="900" b="1" dirty="0" err="1"/>
              <a:t>tetap</a:t>
            </a:r>
            <a:r>
              <a:rPr lang="en-ID" sz="900" b="1" dirty="0"/>
              <a:t> </a:t>
            </a:r>
            <a:r>
              <a:rPr lang="en-ID" sz="900" b="1" dirty="0" err="1"/>
              <a:t>memiliki</a:t>
            </a:r>
            <a:r>
              <a:rPr lang="en-ID" sz="900" b="1" dirty="0"/>
              <a:t> F1-Score paling </a:t>
            </a:r>
            <a:r>
              <a:rPr lang="en-ID" sz="900" b="1" dirty="0" err="1"/>
              <a:t>tinggi</a:t>
            </a:r>
            <a:r>
              <a:rPr lang="en-ID" sz="900" dirty="0"/>
              <a:t> </a:t>
            </a:r>
            <a:r>
              <a:rPr lang="en-ID" sz="900" dirty="0" err="1"/>
              <a:t>dibandingkan</a:t>
            </a:r>
            <a:r>
              <a:rPr lang="en-ID" sz="900" dirty="0"/>
              <a:t> </a:t>
            </a:r>
            <a:r>
              <a:rPr lang="en-ID" sz="900" dirty="0" err="1"/>
              <a:t>algoritma</a:t>
            </a:r>
            <a:r>
              <a:rPr lang="en-ID" sz="900" dirty="0"/>
              <a:t> yang lain, dan </a:t>
            </a:r>
            <a:r>
              <a:rPr lang="en-ID" sz="900" b="1" dirty="0"/>
              <a:t>Logistic Regression </a:t>
            </a:r>
            <a:r>
              <a:rPr lang="en-ID" sz="900" b="1" dirty="0" err="1"/>
              <a:t>memiliki</a:t>
            </a:r>
            <a:r>
              <a:rPr lang="en-ID" sz="900" b="1" dirty="0"/>
              <a:t> F1-Score </a:t>
            </a:r>
            <a:r>
              <a:rPr lang="en-ID" sz="900" b="1" dirty="0" err="1"/>
              <a:t>hampir</a:t>
            </a:r>
            <a:r>
              <a:rPr lang="en-ID" sz="900" b="1" dirty="0"/>
              <a:t> </a:t>
            </a:r>
            <a:r>
              <a:rPr lang="en-ID" sz="900" b="1" dirty="0" err="1"/>
              <a:t>sama</a:t>
            </a:r>
            <a:r>
              <a:rPr lang="en-ID" sz="900" b="1" dirty="0"/>
              <a:t> </a:t>
            </a:r>
            <a:r>
              <a:rPr lang="en-ID" sz="900" b="1" dirty="0" err="1"/>
              <a:t>dengan</a:t>
            </a:r>
            <a:r>
              <a:rPr lang="en-ID" sz="900" b="1" dirty="0"/>
              <a:t> Random Forest, </a:t>
            </a:r>
            <a:r>
              <a:rPr lang="en-ID" sz="900" dirty="0" err="1"/>
              <a:t>karena</a:t>
            </a:r>
            <a:r>
              <a:rPr lang="en-ID" sz="900" dirty="0"/>
              <a:t> </a:t>
            </a:r>
            <a:r>
              <a:rPr lang="en-ID" sz="900" dirty="0" err="1"/>
              <a:t>algoritma</a:t>
            </a:r>
            <a:r>
              <a:rPr lang="en-ID" sz="900" dirty="0"/>
              <a:t> </a:t>
            </a:r>
            <a:r>
              <a:rPr lang="en-ID" sz="900" dirty="0" err="1"/>
              <a:t>ini</a:t>
            </a:r>
            <a:r>
              <a:rPr lang="en-ID" sz="900" dirty="0"/>
              <a:t> </a:t>
            </a:r>
            <a:r>
              <a:rPr lang="en-ID" sz="900" b="1" dirty="0" err="1"/>
              <a:t>berbasis</a:t>
            </a:r>
            <a:r>
              <a:rPr lang="en-ID" sz="900" b="1" dirty="0"/>
              <a:t> </a:t>
            </a:r>
            <a:r>
              <a:rPr lang="en-ID" sz="900" b="1" dirty="0" err="1"/>
              <a:t>jarak</a:t>
            </a:r>
            <a:r>
              <a:rPr lang="en-ID" sz="900" b="1" dirty="0"/>
              <a:t> </a:t>
            </a:r>
            <a:r>
              <a:rPr lang="en-ID" sz="900" dirty="0" err="1"/>
              <a:t>jadi</a:t>
            </a:r>
            <a:r>
              <a:rPr lang="en-ID" sz="900" dirty="0"/>
              <a:t> </a:t>
            </a:r>
            <a:r>
              <a:rPr lang="en-ID" sz="900" b="1" dirty="0"/>
              <a:t>sangat </a:t>
            </a:r>
            <a:r>
              <a:rPr lang="en-ID" sz="900" b="1" dirty="0" err="1"/>
              <a:t>penting</a:t>
            </a:r>
            <a:r>
              <a:rPr lang="en-ID" sz="900" b="1" dirty="0"/>
              <a:t> dilakukan </a:t>
            </a:r>
            <a:r>
              <a:rPr lang="en-ID" sz="900" b="1" dirty="0" err="1"/>
              <a:t>normalisasi</a:t>
            </a:r>
            <a:r>
              <a:rPr lang="en-ID" sz="900" b="1" dirty="0"/>
              <a:t> data </a:t>
            </a:r>
            <a:r>
              <a:rPr lang="en-ID" sz="900" dirty="0" err="1"/>
              <a:t>terlebih</a:t>
            </a:r>
            <a:r>
              <a:rPr lang="en-ID" sz="900" dirty="0"/>
              <a:t> </a:t>
            </a:r>
            <a:r>
              <a:rPr lang="en-ID" sz="900" dirty="0" err="1"/>
              <a:t>dahulu</a:t>
            </a:r>
            <a:r>
              <a:rPr lang="en-ID" sz="900" dirty="0"/>
              <a:t> </a:t>
            </a:r>
            <a:r>
              <a:rPr lang="en-ID" sz="900" b="1" dirty="0" err="1"/>
              <a:t>sebelum</a:t>
            </a:r>
            <a:r>
              <a:rPr lang="en-ID" sz="900" dirty="0"/>
              <a:t> dilakukan </a:t>
            </a:r>
            <a:r>
              <a:rPr lang="en-ID" sz="900" b="1" dirty="0"/>
              <a:t>modelling machine learning</a:t>
            </a:r>
            <a:r>
              <a:rPr lang="en-ID" sz="900" dirty="0"/>
              <a:t>. </a:t>
            </a:r>
          </a:p>
          <a:p>
            <a:pPr marL="0" lvl="0" indent="0" algn="just" rtl="0">
              <a:lnSpc>
                <a:spcPct val="150000"/>
              </a:lnSpc>
              <a:spcBef>
                <a:spcPts val="0"/>
              </a:spcBef>
              <a:spcAft>
                <a:spcPts val="0"/>
              </a:spcAft>
              <a:buNone/>
            </a:pPr>
            <a:r>
              <a:rPr lang="en-ID" sz="900" dirty="0"/>
              <a:t>            Karena </a:t>
            </a:r>
            <a:r>
              <a:rPr lang="en-ID" sz="900" b="1" dirty="0" err="1"/>
              <a:t>nilai</a:t>
            </a:r>
            <a:r>
              <a:rPr lang="en-ID" sz="900" b="1" dirty="0"/>
              <a:t> F1-Score </a:t>
            </a:r>
            <a:r>
              <a:rPr lang="en-ID" sz="900" dirty="0"/>
              <a:t>pada </a:t>
            </a:r>
            <a:r>
              <a:rPr lang="en-ID" sz="900" dirty="0" err="1"/>
              <a:t>algoritma</a:t>
            </a:r>
            <a:r>
              <a:rPr lang="en-ID" sz="900" dirty="0"/>
              <a:t> </a:t>
            </a:r>
            <a:r>
              <a:rPr lang="en-ID" sz="900" b="1" dirty="0"/>
              <a:t>Random Forest paling </a:t>
            </a:r>
            <a:r>
              <a:rPr lang="en-ID" sz="900" b="1" dirty="0" err="1"/>
              <a:t>tinggi</a:t>
            </a:r>
            <a:r>
              <a:rPr lang="en-ID" sz="900" b="1" dirty="0"/>
              <a:t> </a:t>
            </a:r>
            <a:r>
              <a:rPr lang="en-ID" sz="900" dirty="0" err="1"/>
              <a:t>dari</a:t>
            </a:r>
            <a:r>
              <a:rPr lang="en-ID" sz="900" dirty="0"/>
              <a:t> pada </a:t>
            </a:r>
            <a:r>
              <a:rPr lang="en-ID" sz="900" dirty="0" err="1"/>
              <a:t>algoritma</a:t>
            </a:r>
            <a:r>
              <a:rPr lang="en-ID" sz="900" dirty="0"/>
              <a:t> yang lain, </a:t>
            </a:r>
            <a:r>
              <a:rPr lang="en-ID" sz="900" b="1" dirty="0" err="1"/>
              <a:t>baik</a:t>
            </a:r>
            <a:r>
              <a:rPr lang="en-ID" sz="900" b="1" dirty="0"/>
              <a:t> </a:t>
            </a:r>
            <a:r>
              <a:rPr lang="en-ID" sz="900" b="1" dirty="0" err="1"/>
              <a:t>tanpa</a:t>
            </a:r>
            <a:r>
              <a:rPr lang="en-ID" sz="900" b="1" dirty="0"/>
              <a:t> </a:t>
            </a:r>
            <a:r>
              <a:rPr lang="en-ID" sz="900" b="1" dirty="0" err="1"/>
              <a:t>normalisasi</a:t>
            </a:r>
            <a:r>
              <a:rPr lang="en-ID" sz="900" b="1" dirty="0"/>
              <a:t> data </a:t>
            </a:r>
            <a:r>
              <a:rPr lang="en-ID" sz="900" b="1" dirty="0" err="1"/>
              <a:t>maupun</a:t>
            </a:r>
            <a:r>
              <a:rPr lang="en-ID" sz="900" b="1" dirty="0"/>
              <a:t> </a:t>
            </a:r>
            <a:r>
              <a:rPr lang="en-ID" sz="900" b="1" dirty="0" err="1"/>
              <a:t>dengan</a:t>
            </a:r>
            <a:r>
              <a:rPr lang="en-ID" sz="900" b="1" dirty="0"/>
              <a:t> </a:t>
            </a:r>
            <a:r>
              <a:rPr lang="en-ID" sz="900" b="1" dirty="0" err="1"/>
              <a:t>normalisasi</a:t>
            </a:r>
            <a:r>
              <a:rPr lang="en-ID" sz="900" b="1" dirty="0"/>
              <a:t> data,</a:t>
            </a:r>
            <a:r>
              <a:rPr lang="en-ID" sz="900" dirty="0"/>
              <a:t> </a:t>
            </a:r>
            <a:r>
              <a:rPr lang="en-ID" sz="900" dirty="0" err="1"/>
              <a:t>maka</a:t>
            </a:r>
            <a:r>
              <a:rPr lang="en-ID" sz="900" dirty="0"/>
              <a:t> </a:t>
            </a:r>
            <a:r>
              <a:rPr lang="en-ID" sz="900" b="1" dirty="0" err="1"/>
              <a:t>algoritma</a:t>
            </a:r>
            <a:r>
              <a:rPr lang="en-ID" sz="900" b="1" dirty="0"/>
              <a:t> </a:t>
            </a:r>
            <a:r>
              <a:rPr lang="en-ID" sz="900" b="1" dirty="0" err="1"/>
              <a:t>ini</a:t>
            </a:r>
            <a:r>
              <a:rPr lang="en-ID" sz="900" b="1" dirty="0"/>
              <a:t> </a:t>
            </a:r>
            <a:r>
              <a:rPr lang="en-ID" sz="900" dirty="0"/>
              <a:t>yang </a:t>
            </a:r>
            <a:r>
              <a:rPr lang="en-ID" sz="900" b="1" dirty="0" err="1"/>
              <a:t>dipilih</a:t>
            </a:r>
            <a:r>
              <a:rPr lang="en-ID" sz="900" dirty="0"/>
              <a:t> </a:t>
            </a:r>
            <a:r>
              <a:rPr lang="en-ID" sz="900" b="1" dirty="0" err="1"/>
              <a:t>sebagai</a:t>
            </a:r>
            <a:r>
              <a:rPr lang="en-ID" sz="900" b="1" dirty="0"/>
              <a:t> model </a:t>
            </a:r>
            <a:r>
              <a:rPr lang="en-ID" sz="900" b="1" dirty="0" err="1"/>
              <a:t>utama</a:t>
            </a:r>
            <a:r>
              <a:rPr lang="en-ID" sz="900" b="1" dirty="0"/>
              <a:t> </a:t>
            </a:r>
            <a:r>
              <a:rPr lang="en-ID" sz="900" dirty="0" err="1"/>
              <a:t>dalam</a:t>
            </a:r>
            <a:r>
              <a:rPr lang="en-ID" sz="900" dirty="0"/>
              <a:t> </a:t>
            </a:r>
            <a:r>
              <a:rPr lang="en-ID" sz="900" dirty="0" err="1"/>
              <a:t>memprediksi</a:t>
            </a:r>
            <a:r>
              <a:rPr lang="en-ID" sz="900" dirty="0"/>
              <a:t> customers clicked on ads. </a:t>
            </a:r>
          </a:p>
        </p:txBody>
      </p:sp>
      <p:grpSp>
        <p:nvGrpSpPr>
          <p:cNvPr id="1598" name="Google Shape;1598;p30"/>
          <p:cNvGrpSpPr/>
          <p:nvPr/>
        </p:nvGrpSpPr>
        <p:grpSpPr>
          <a:xfrm>
            <a:off x="76624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4B1442D8-5FE3-F212-EF5F-FB7E04879823}"/>
              </a:ext>
            </a:extLst>
          </p:cNvPr>
          <p:cNvPicPr>
            <a:picLocks noChangeAspect="1"/>
          </p:cNvPicPr>
          <p:nvPr/>
        </p:nvPicPr>
        <p:blipFill>
          <a:blip r:embed="rId3"/>
          <a:stretch>
            <a:fillRect/>
          </a:stretch>
        </p:blipFill>
        <p:spPr>
          <a:xfrm>
            <a:off x="1812606" y="987375"/>
            <a:ext cx="5403837" cy="2147167"/>
          </a:xfrm>
          <a:prstGeom prst="rect">
            <a:avLst/>
          </a:prstGeom>
        </p:spPr>
      </p:pic>
      <p:sp>
        <p:nvSpPr>
          <p:cNvPr id="2" name="Google Shape;1289;p28">
            <a:extLst>
              <a:ext uri="{FF2B5EF4-FFF2-40B4-BE49-F238E27FC236}">
                <a16:creationId xmlns:a16="http://schemas.microsoft.com/office/drawing/2014/main" id="{43BAB5C7-B661-5AC8-2C5F-67DA707E8F9E}"/>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12561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4083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Modeling Machine Learning</a:t>
            </a:r>
            <a:endParaRPr dirty="0"/>
          </a:p>
        </p:txBody>
      </p:sp>
      <p:sp>
        <p:nvSpPr>
          <p:cNvPr id="1594" name="Google Shape;1594;p30"/>
          <p:cNvSpPr txBox="1">
            <a:spLocks noGrp="1"/>
          </p:cNvSpPr>
          <p:nvPr>
            <p:ph type="subTitle" idx="1"/>
          </p:nvPr>
        </p:nvSpPr>
        <p:spPr>
          <a:xfrm>
            <a:off x="546100" y="3175000"/>
            <a:ext cx="8016875" cy="153704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900" dirty="0"/>
              <a:t>          </a:t>
            </a:r>
            <a:r>
              <a:rPr lang="en-US" sz="900" b="1" dirty="0" err="1"/>
              <a:t>Kedua</a:t>
            </a:r>
            <a:r>
              <a:rPr lang="en-US" sz="900" b="1" dirty="0"/>
              <a:t> </a:t>
            </a:r>
            <a:r>
              <a:rPr lang="en-US" sz="900" b="1" dirty="0" err="1"/>
              <a:t>DataFrame</a:t>
            </a:r>
            <a:r>
              <a:rPr lang="en-US" sz="900" b="1" dirty="0"/>
              <a:t> </a:t>
            </a:r>
            <a:r>
              <a:rPr lang="en-US" sz="900" dirty="0" err="1"/>
              <a:t>diatas</a:t>
            </a:r>
            <a:r>
              <a:rPr lang="en-US" sz="900" dirty="0"/>
              <a:t> </a:t>
            </a:r>
            <a:r>
              <a:rPr lang="en-US" sz="900" dirty="0" err="1"/>
              <a:t>merupakan</a:t>
            </a:r>
            <a:r>
              <a:rPr lang="en-US" sz="900" dirty="0"/>
              <a:t> </a:t>
            </a:r>
            <a:r>
              <a:rPr lang="en-US" sz="900" b="1" dirty="0" err="1"/>
              <a:t>hasil</a:t>
            </a:r>
            <a:r>
              <a:rPr lang="en-US" sz="900" b="1" dirty="0"/>
              <a:t> </a:t>
            </a:r>
            <a:r>
              <a:rPr lang="en-US" sz="900" dirty="0"/>
              <a:t>lebih </a:t>
            </a:r>
            <a:r>
              <a:rPr lang="en-US" sz="900" b="1" dirty="0" err="1"/>
              <a:t>detailnya</a:t>
            </a:r>
            <a:r>
              <a:rPr lang="en-US" sz="900" b="1" dirty="0"/>
              <a:t> </a:t>
            </a:r>
            <a:r>
              <a:rPr lang="en-US" sz="900" b="1" dirty="0" err="1"/>
              <a:t>nilai</a:t>
            </a:r>
            <a:r>
              <a:rPr lang="en-US" sz="900" b="1" dirty="0"/>
              <a:t> F1-Score </a:t>
            </a:r>
            <a:r>
              <a:rPr lang="en-US" sz="900" dirty="0"/>
              <a:t>yang </a:t>
            </a:r>
            <a:r>
              <a:rPr lang="en-US" sz="900" dirty="0" err="1"/>
              <a:t>didapatkan</a:t>
            </a:r>
            <a:r>
              <a:rPr lang="en-US" sz="900" dirty="0"/>
              <a:t> oleh </a:t>
            </a:r>
            <a:r>
              <a:rPr lang="en-US" sz="900" dirty="0" err="1"/>
              <a:t>setiap</a:t>
            </a:r>
            <a:r>
              <a:rPr lang="en-US" sz="900" dirty="0"/>
              <a:t> </a:t>
            </a:r>
            <a:r>
              <a:rPr lang="en-US" sz="900" dirty="0" err="1"/>
              <a:t>algortima</a:t>
            </a:r>
            <a:r>
              <a:rPr lang="en-US" sz="900" dirty="0"/>
              <a:t> yang </a:t>
            </a:r>
            <a:r>
              <a:rPr lang="en-US" sz="900" dirty="0" err="1"/>
              <a:t>diujikan</a:t>
            </a:r>
            <a:r>
              <a:rPr lang="en-US" sz="900" dirty="0"/>
              <a:t> </a:t>
            </a:r>
            <a:r>
              <a:rPr lang="en-US" sz="900" b="1" dirty="0" err="1"/>
              <a:t>baik</a:t>
            </a:r>
            <a:r>
              <a:rPr lang="en-US" sz="900" b="1" dirty="0"/>
              <a:t> </a:t>
            </a:r>
            <a:r>
              <a:rPr lang="en-US" sz="900" b="1" dirty="0" err="1"/>
              <a:t>menggunakan</a:t>
            </a:r>
            <a:r>
              <a:rPr lang="en-US" sz="900" b="1" dirty="0"/>
              <a:t> </a:t>
            </a:r>
            <a:r>
              <a:rPr lang="en-US" sz="900" b="1" dirty="0" err="1"/>
              <a:t>normalisasi</a:t>
            </a:r>
            <a:r>
              <a:rPr lang="en-US" sz="900" b="1" dirty="0"/>
              <a:t> data </a:t>
            </a:r>
            <a:r>
              <a:rPr lang="en-US" sz="900" b="1" dirty="0" err="1"/>
              <a:t>maupun</a:t>
            </a:r>
            <a:r>
              <a:rPr lang="en-US" sz="900" b="1" dirty="0"/>
              <a:t> </a:t>
            </a:r>
            <a:r>
              <a:rPr lang="en-US" sz="900" b="1" dirty="0" err="1"/>
              <a:t>tidak</a:t>
            </a:r>
            <a:r>
              <a:rPr lang="en-US" sz="900" b="1" dirty="0"/>
              <a:t> </a:t>
            </a:r>
            <a:r>
              <a:rPr lang="en-US" sz="900" b="1" dirty="0" err="1"/>
              <a:t>melakukan</a:t>
            </a:r>
            <a:r>
              <a:rPr lang="en-US" sz="900" b="1" dirty="0"/>
              <a:t> </a:t>
            </a:r>
            <a:r>
              <a:rPr lang="en-US" sz="900" b="1" dirty="0" err="1"/>
              <a:t>normalisasi</a:t>
            </a:r>
            <a:r>
              <a:rPr lang="en-US" sz="900" b="1" dirty="0"/>
              <a:t> data</a:t>
            </a:r>
            <a:r>
              <a:rPr lang="en-US" sz="900" dirty="0"/>
              <a:t>. Dapat </a:t>
            </a:r>
            <a:r>
              <a:rPr lang="en-US" sz="900" b="1" dirty="0" err="1"/>
              <a:t>ditarik</a:t>
            </a:r>
            <a:r>
              <a:rPr lang="en-US" sz="900" b="1" dirty="0"/>
              <a:t> </a:t>
            </a:r>
            <a:r>
              <a:rPr lang="en-US" sz="900" b="1" dirty="0" err="1"/>
              <a:t>kesimpulan</a:t>
            </a:r>
            <a:r>
              <a:rPr lang="en-US" sz="900" b="1" dirty="0"/>
              <a:t> </a:t>
            </a:r>
            <a:r>
              <a:rPr lang="en-US" sz="900" dirty="0" err="1"/>
              <a:t>bahwa</a:t>
            </a:r>
            <a:r>
              <a:rPr lang="en-US" sz="900" dirty="0"/>
              <a:t> </a:t>
            </a:r>
            <a:r>
              <a:rPr lang="en-US" sz="900" b="1" dirty="0" err="1"/>
              <a:t>normalisasi</a:t>
            </a:r>
            <a:r>
              <a:rPr lang="en-US" sz="900" b="1" dirty="0"/>
              <a:t> data sangat </a:t>
            </a:r>
            <a:r>
              <a:rPr lang="en-US" sz="900" b="1" dirty="0" err="1"/>
              <a:t>penting</a:t>
            </a:r>
            <a:r>
              <a:rPr lang="en-US" sz="900" b="1" dirty="0"/>
              <a:t> dilakukan </a:t>
            </a:r>
            <a:r>
              <a:rPr lang="en-US" sz="900" b="1" dirty="0" err="1"/>
              <a:t>untuk</a:t>
            </a:r>
            <a:r>
              <a:rPr lang="en-US" sz="900" b="1" dirty="0"/>
              <a:t> </a:t>
            </a:r>
            <a:r>
              <a:rPr lang="en-US" sz="900" b="1" dirty="0" err="1"/>
              <a:t>meningkatkan</a:t>
            </a:r>
            <a:r>
              <a:rPr lang="en-US" sz="900" b="1" dirty="0"/>
              <a:t> </a:t>
            </a:r>
            <a:r>
              <a:rPr lang="en-US" sz="900" b="1" dirty="0" err="1"/>
              <a:t>performa</a:t>
            </a:r>
            <a:r>
              <a:rPr lang="en-US" sz="900" b="1" dirty="0"/>
              <a:t> </a:t>
            </a:r>
            <a:r>
              <a:rPr lang="en-US" sz="900" dirty="0" err="1"/>
              <a:t>dari</a:t>
            </a:r>
            <a:r>
              <a:rPr lang="en-US" sz="900" dirty="0"/>
              <a:t> </a:t>
            </a:r>
            <a:r>
              <a:rPr lang="en-US" sz="900" b="1" dirty="0"/>
              <a:t>model machine learning </a:t>
            </a:r>
            <a:r>
              <a:rPr lang="en-US" sz="900" dirty="0"/>
              <a:t>yang </a:t>
            </a:r>
            <a:r>
              <a:rPr lang="en-US" sz="900" dirty="0" err="1"/>
              <a:t>dibuat</a:t>
            </a:r>
            <a:r>
              <a:rPr lang="en-US" sz="900" dirty="0"/>
              <a:t>, </a:t>
            </a:r>
            <a:r>
              <a:rPr lang="en-US" sz="900" dirty="0" err="1"/>
              <a:t>dilihat</a:t>
            </a:r>
            <a:r>
              <a:rPr lang="en-US" sz="900" dirty="0"/>
              <a:t> </a:t>
            </a:r>
            <a:r>
              <a:rPr lang="en-US" sz="900" dirty="0" err="1"/>
              <a:t>dari</a:t>
            </a:r>
            <a:r>
              <a:rPr lang="en-US" sz="900" dirty="0"/>
              <a:t> </a:t>
            </a:r>
            <a:r>
              <a:rPr lang="en-US" sz="900" dirty="0" err="1"/>
              <a:t>algoritma</a:t>
            </a:r>
            <a:r>
              <a:rPr lang="en-US" sz="900" dirty="0"/>
              <a:t> </a:t>
            </a:r>
            <a:r>
              <a:rPr lang="en-US" sz="900" b="1" dirty="0"/>
              <a:t>Random Forest </a:t>
            </a:r>
            <a:r>
              <a:rPr lang="en-US" sz="900" dirty="0" err="1"/>
              <a:t>terdapat</a:t>
            </a:r>
            <a:r>
              <a:rPr lang="en-US" sz="900" dirty="0"/>
              <a:t> </a:t>
            </a:r>
            <a:r>
              <a:rPr lang="en-US" sz="900" b="1" dirty="0" err="1"/>
              <a:t>kenaikan</a:t>
            </a:r>
            <a:r>
              <a:rPr lang="en-US" sz="900" b="1" dirty="0"/>
              <a:t> </a:t>
            </a:r>
            <a:r>
              <a:rPr lang="en-US" sz="900" b="1" dirty="0" err="1"/>
              <a:t>nilai</a:t>
            </a:r>
            <a:r>
              <a:rPr lang="en-US" sz="900" b="1" dirty="0"/>
              <a:t> F1-Score </a:t>
            </a:r>
            <a:r>
              <a:rPr lang="en-US" sz="900" dirty="0" err="1"/>
              <a:t>dari</a:t>
            </a:r>
            <a:r>
              <a:rPr lang="en-US" sz="900" dirty="0"/>
              <a:t> </a:t>
            </a:r>
            <a:r>
              <a:rPr lang="en-US" sz="900" b="1" dirty="0" err="1"/>
              <a:t>tanpa</a:t>
            </a:r>
            <a:r>
              <a:rPr lang="en-US" sz="900" b="1" dirty="0"/>
              <a:t> </a:t>
            </a:r>
            <a:r>
              <a:rPr lang="en-US" sz="900" dirty="0" err="1"/>
              <a:t>menggunakan</a:t>
            </a:r>
            <a:r>
              <a:rPr lang="en-US" sz="900" dirty="0"/>
              <a:t> </a:t>
            </a:r>
            <a:r>
              <a:rPr lang="en-US" sz="900" b="1" dirty="0" err="1"/>
              <a:t>normalisasi</a:t>
            </a:r>
            <a:r>
              <a:rPr lang="en-US" sz="900" b="1" dirty="0"/>
              <a:t> data </a:t>
            </a:r>
            <a:r>
              <a:rPr lang="en-US" sz="900" b="1" dirty="0" err="1"/>
              <a:t>menjadi</a:t>
            </a:r>
            <a:r>
              <a:rPr lang="en-US" sz="900" b="1" dirty="0"/>
              <a:t> </a:t>
            </a:r>
            <a:r>
              <a:rPr lang="en-US" sz="900" dirty="0" err="1"/>
              <a:t>menggunakan</a:t>
            </a:r>
            <a:r>
              <a:rPr lang="en-US" sz="900" dirty="0"/>
              <a:t> </a:t>
            </a:r>
            <a:r>
              <a:rPr lang="en-US" sz="900" b="1" dirty="0" err="1"/>
              <a:t>normalisasi</a:t>
            </a:r>
            <a:r>
              <a:rPr lang="en-US" sz="900" b="1" dirty="0"/>
              <a:t> data</a:t>
            </a:r>
            <a:r>
              <a:rPr lang="en-US" sz="900" dirty="0"/>
              <a:t>. </a:t>
            </a:r>
            <a:r>
              <a:rPr lang="en-US" sz="900" dirty="0" err="1"/>
              <a:t>Meskipun</a:t>
            </a:r>
            <a:r>
              <a:rPr lang="en-US" sz="900" dirty="0"/>
              <a:t> </a:t>
            </a:r>
            <a:r>
              <a:rPr lang="en-US" sz="900" dirty="0" err="1"/>
              <a:t>kenaikan</a:t>
            </a:r>
            <a:r>
              <a:rPr lang="en-US" sz="900" dirty="0"/>
              <a:t> </a:t>
            </a:r>
            <a:r>
              <a:rPr lang="en-US" sz="900" dirty="0" err="1"/>
              <a:t>nilai</a:t>
            </a:r>
            <a:r>
              <a:rPr lang="en-US" sz="900" dirty="0"/>
              <a:t> F1-Score sangat minim </a:t>
            </a:r>
            <a:r>
              <a:rPr lang="en-US" sz="900" dirty="0" err="1"/>
              <a:t>tetapi</a:t>
            </a:r>
            <a:r>
              <a:rPr lang="en-US" sz="900" dirty="0"/>
              <a:t> </a:t>
            </a:r>
            <a:r>
              <a:rPr lang="en-US" sz="900" b="1" dirty="0"/>
              <a:t>ini </a:t>
            </a:r>
            <a:r>
              <a:rPr lang="en-US" sz="900" b="1" dirty="0" err="1"/>
              <a:t>membuktikan</a:t>
            </a:r>
            <a:r>
              <a:rPr lang="en-US" sz="900" b="1" dirty="0"/>
              <a:t> </a:t>
            </a:r>
            <a:r>
              <a:rPr lang="en-US" sz="900" dirty="0" err="1"/>
              <a:t>bahwa</a:t>
            </a:r>
            <a:r>
              <a:rPr lang="en-US" sz="900" dirty="0"/>
              <a:t> </a:t>
            </a:r>
            <a:r>
              <a:rPr lang="en-US" sz="900" b="1" dirty="0" err="1"/>
              <a:t>normalisasi</a:t>
            </a:r>
            <a:r>
              <a:rPr lang="en-US" sz="900" b="1" dirty="0"/>
              <a:t> data </a:t>
            </a:r>
            <a:r>
              <a:rPr lang="en-US" sz="900" b="1" dirty="0" err="1"/>
              <a:t>merupakan</a:t>
            </a:r>
            <a:r>
              <a:rPr lang="en-US" sz="900" b="1" dirty="0"/>
              <a:t> </a:t>
            </a:r>
            <a:r>
              <a:rPr lang="en-US" sz="900" b="1" dirty="0" err="1"/>
              <a:t>hal</a:t>
            </a:r>
            <a:r>
              <a:rPr lang="en-US" sz="900" b="1" dirty="0"/>
              <a:t> yang sangat </a:t>
            </a:r>
            <a:r>
              <a:rPr lang="en-US" sz="900" b="1" dirty="0" err="1"/>
              <a:t>penting</a:t>
            </a:r>
            <a:r>
              <a:rPr lang="en-US" sz="900" b="1" dirty="0"/>
              <a:t> dilakukan </a:t>
            </a:r>
            <a:r>
              <a:rPr lang="en-US" sz="900" b="1" dirty="0" err="1"/>
              <a:t>sebelum</a:t>
            </a:r>
            <a:r>
              <a:rPr lang="en-US" sz="900" b="1" dirty="0"/>
              <a:t> modeling machine learning. </a:t>
            </a:r>
            <a:endParaRPr lang="en-ID" sz="900" b="1" dirty="0"/>
          </a:p>
        </p:txBody>
      </p:sp>
      <p:grpSp>
        <p:nvGrpSpPr>
          <p:cNvPr id="1598" name="Google Shape;1598;p30"/>
          <p:cNvGrpSpPr/>
          <p:nvPr/>
        </p:nvGrpSpPr>
        <p:grpSpPr>
          <a:xfrm>
            <a:off x="7662489" y="427381"/>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460B53B-F6AA-3C7C-006F-555C50300494}"/>
              </a:ext>
            </a:extLst>
          </p:cNvPr>
          <p:cNvPicPr>
            <a:picLocks noChangeAspect="1"/>
          </p:cNvPicPr>
          <p:nvPr/>
        </p:nvPicPr>
        <p:blipFill>
          <a:blip r:embed="rId3"/>
          <a:stretch>
            <a:fillRect/>
          </a:stretch>
        </p:blipFill>
        <p:spPr>
          <a:xfrm>
            <a:off x="1479549" y="1046778"/>
            <a:ext cx="2209800" cy="1828972"/>
          </a:xfrm>
          <a:prstGeom prst="rect">
            <a:avLst/>
          </a:prstGeom>
        </p:spPr>
      </p:pic>
      <p:pic>
        <p:nvPicPr>
          <p:cNvPr id="5" name="Picture 4">
            <a:extLst>
              <a:ext uri="{FF2B5EF4-FFF2-40B4-BE49-F238E27FC236}">
                <a16:creationId xmlns:a16="http://schemas.microsoft.com/office/drawing/2014/main" id="{94A292AB-3B88-B60B-3C3D-E418B9BD276B}"/>
              </a:ext>
            </a:extLst>
          </p:cNvPr>
          <p:cNvPicPr>
            <a:picLocks noChangeAspect="1"/>
          </p:cNvPicPr>
          <p:nvPr/>
        </p:nvPicPr>
        <p:blipFill>
          <a:blip r:embed="rId4"/>
          <a:stretch>
            <a:fillRect/>
          </a:stretch>
        </p:blipFill>
        <p:spPr>
          <a:xfrm>
            <a:off x="5185548" y="1062390"/>
            <a:ext cx="2209800" cy="1828973"/>
          </a:xfrm>
          <a:prstGeom prst="rect">
            <a:avLst/>
          </a:prstGeom>
        </p:spPr>
      </p:pic>
      <p:sp>
        <p:nvSpPr>
          <p:cNvPr id="6" name="Google Shape;1594;p30">
            <a:extLst>
              <a:ext uri="{FF2B5EF4-FFF2-40B4-BE49-F238E27FC236}">
                <a16:creationId xmlns:a16="http://schemas.microsoft.com/office/drawing/2014/main" id="{8126D436-D247-ADE3-14A6-A6DDC9904C68}"/>
              </a:ext>
            </a:extLst>
          </p:cNvPr>
          <p:cNvSpPr txBox="1">
            <a:spLocks/>
          </p:cNvSpPr>
          <p:nvPr/>
        </p:nvSpPr>
        <p:spPr>
          <a:xfrm>
            <a:off x="1853130" y="2839379"/>
            <a:ext cx="1449939" cy="417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just">
              <a:lnSpc>
                <a:spcPct val="150000"/>
              </a:lnSpc>
            </a:pPr>
            <a:r>
              <a:rPr lang="en-ID" sz="800" b="1" dirty="0" err="1"/>
              <a:t>Tanpa</a:t>
            </a:r>
            <a:r>
              <a:rPr lang="en-ID" sz="800" b="1" dirty="0"/>
              <a:t> </a:t>
            </a:r>
            <a:r>
              <a:rPr lang="en-ID" sz="800" b="1" dirty="0" err="1"/>
              <a:t>Normalisasi</a:t>
            </a:r>
            <a:r>
              <a:rPr lang="en-ID" sz="800" b="1" dirty="0"/>
              <a:t> Data</a:t>
            </a:r>
          </a:p>
        </p:txBody>
      </p:sp>
      <p:sp>
        <p:nvSpPr>
          <p:cNvPr id="7" name="Google Shape;1594;p30">
            <a:extLst>
              <a:ext uri="{FF2B5EF4-FFF2-40B4-BE49-F238E27FC236}">
                <a16:creationId xmlns:a16="http://schemas.microsoft.com/office/drawing/2014/main" id="{88907202-D0AE-A77A-C53F-9186120BE9AF}"/>
              </a:ext>
            </a:extLst>
          </p:cNvPr>
          <p:cNvSpPr txBox="1">
            <a:spLocks/>
          </p:cNvSpPr>
          <p:nvPr/>
        </p:nvSpPr>
        <p:spPr>
          <a:xfrm>
            <a:off x="5553313" y="2852078"/>
            <a:ext cx="1499670" cy="417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just">
              <a:lnSpc>
                <a:spcPct val="150000"/>
              </a:lnSpc>
            </a:pPr>
            <a:r>
              <a:rPr lang="en-ID" sz="800" b="1" dirty="0" err="1"/>
              <a:t>Dengan</a:t>
            </a:r>
            <a:r>
              <a:rPr lang="en-ID" sz="800" b="1" dirty="0"/>
              <a:t> </a:t>
            </a:r>
            <a:r>
              <a:rPr lang="en-ID" sz="800" b="1" dirty="0" err="1"/>
              <a:t>Normalisasi</a:t>
            </a:r>
            <a:r>
              <a:rPr lang="en-ID" sz="800" b="1" dirty="0"/>
              <a:t> Data</a:t>
            </a:r>
          </a:p>
        </p:txBody>
      </p:sp>
      <p:sp>
        <p:nvSpPr>
          <p:cNvPr id="2" name="Google Shape;1289;p28">
            <a:extLst>
              <a:ext uri="{FF2B5EF4-FFF2-40B4-BE49-F238E27FC236}">
                <a16:creationId xmlns:a16="http://schemas.microsoft.com/office/drawing/2014/main" id="{156FBD93-6F23-DE12-7B0C-E907B3DA2D9B}"/>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5">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2232495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Insight</a:t>
            </a:r>
            <a:endParaRPr dirty="0"/>
          </a:p>
        </p:txBody>
      </p:sp>
      <p:sp>
        <p:nvSpPr>
          <p:cNvPr id="1594" name="Google Shape;1594;p30"/>
          <p:cNvSpPr txBox="1">
            <a:spLocks noGrp="1"/>
          </p:cNvSpPr>
          <p:nvPr>
            <p:ph type="subTitle" idx="1"/>
          </p:nvPr>
        </p:nvSpPr>
        <p:spPr>
          <a:xfrm>
            <a:off x="5899149" y="1383734"/>
            <a:ext cx="2726691" cy="296601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000" b="1" dirty="0"/>
              <a:t>Business Insight : </a:t>
            </a:r>
          </a:p>
          <a:p>
            <a:pPr marL="0" lvl="0" indent="0" algn="just" rtl="0">
              <a:lnSpc>
                <a:spcPct val="150000"/>
              </a:lnSpc>
              <a:spcBef>
                <a:spcPts val="0"/>
              </a:spcBef>
              <a:spcAft>
                <a:spcPts val="0"/>
              </a:spcAft>
              <a:buNone/>
            </a:pPr>
            <a:r>
              <a:rPr lang="en" sz="1000" dirty="0"/>
              <a:t>Hasil modeling machine learning menghasilkan beberapa </a:t>
            </a:r>
            <a:r>
              <a:rPr lang="en" sz="1000" b="1" dirty="0"/>
              <a:t>feature penting </a:t>
            </a:r>
            <a:r>
              <a:rPr lang="en" sz="1000" dirty="0"/>
              <a:t>atau </a:t>
            </a:r>
            <a:r>
              <a:rPr lang="en" sz="1000" b="1" dirty="0"/>
              <a:t>feature importance</a:t>
            </a:r>
            <a:r>
              <a:rPr lang="en" sz="1000" dirty="0"/>
              <a:t> yang memiliki </a:t>
            </a:r>
            <a:r>
              <a:rPr lang="en" sz="1000" b="1" dirty="0"/>
              <a:t>pengaruh </a:t>
            </a:r>
            <a:r>
              <a:rPr lang="en" sz="1000" dirty="0"/>
              <a:t>sangat </a:t>
            </a:r>
            <a:r>
              <a:rPr lang="en" sz="1000" b="1" dirty="0"/>
              <a:t>besar </a:t>
            </a:r>
            <a:r>
              <a:rPr lang="en" sz="1000" dirty="0"/>
              <a:t>terhadap kemungkinan </a:t>
            </a:r>
            <a:r>
              <a:rPr lang="en" sz="1000" b="1" dirty="0"/>
              <a:t>customers melakukan clicked on ads </a:t>
            </a:r>
            <a:r>
              <a:rPr lang="en" sz="1000" dirty="0"/>
              <a:t>atau </a:t>
            </a:r>
            <a:r>
              <a:rPr lang="en" sz="1000" b="1" dirty="0"/>
              <a:t>tidak clicked on ads</a:t>
            </a:r>
            <a:r>
              <a:rPr lang="en" sz="1000" dirty="0"/>
              <a:t>, feature tersebut yakni : </a:t>
            </a:r>
          </a:p>
          <a:p>
            <a:pPr marL="228600" lvl="0" indent="-228600" algn="just" rtl="0">
              <a:lnSpc>
                <a:spcPct val="150000"/>
              </a:lnSpc>
              <a:spcBef>
                <a:spcPts val="0"/>
              </a:spcBef>
              <a:spcAft>
                <a:spcPts val="0"/>
              </a:spcAft>
              <a:buSzPct val="100000"/>
              <a:buAutoNum type="arabicPeriod"/>
            </a:pPr>
            <a:r>
              <a:rPr lang="en" sz="1000" b="1" dirty="0"/>
              <a:t>Daily Internet Usage</a:t>
            </a:r>
          </a:p>
          <a:p>
            <a:pPr marL="228600" lvl="0" indent="-228600" algn="just" rtl="0">
              <a:lnSpc>
                <a:spcPct val="150000"/>
              </a:lnSpc>
              <a:spcBef>
                <a:spcPts val="0"/>
              </a:spcBef>
              <a:spcAft>
                <a:spcPts val="0"/>
              </a:spcAft>
              <a:buSzPct val="100000"/>
              <a:buAutoNum type="arabicPeriod"/>
            </a:pPr>
            <a:r>
              <a:rPr lang="en" sz="1000" b="1" dirty="0"/>
              <a:t>Daily Time Spent on Site</a:t>
            </a:r>
          </a:p>
          <a:p>
            <a:pPr marL="228600" lvl="0" indent="-228600" algn="just" rtl="0">
              <a:lnSpc>
                <a:spcPct val="150000"/>
              </a:lnSpc>
              <a:spcBef>
                <a:spcPts val="0"/>
              </a:spcBef>
              <a:spcAft>
                <a:spcPts val="0"/>
              </a:spcAft>
              <a:buSzPct val="100000"/>
              <a:buAutoNum type="arabicPeriod"/>
            </a:pPr>
            <a:r>
              <a:rPr lang="en" sz="1000" b="1" dirty="0"/>
              <a:t>Area Income</a:t>
            </a:r>
          </a:p>
          <a:p>
            <a:pPr marL="228600" lvl="0" indent="-228600" algn="just" rtl="0">
              <a:lnSpc>
                <a:spcPct val="150000"/>
              </a:lnSpc>
              <a:spcBef>
                <a:spcPts val="0"/>
              </a:spcBef>
              <a:spcAft>
                <a:spcPts val="0"/>
              </a:spcAft>
              <a:buSzPct val="100000"/>
              <a:buAutoNum type="arabicPeriod"/>
            </a:pPr>
            <a:r>
              <a:rPr lang="en" sz="1000" b="1" dirty="0"/>
              <a:t>Age</a:t>
            </a:r>
            <a:endParaRPr sz="1000" b="1" dirty="0"/>
          </a:p>
        </p:txBody>
      </p:sp>
      <p:grpSp>
        <p:nvGrpSpPr>
          <p:cNvPr id="1598" name="Google Shape;1598;p30"/>
          <p:cNvGrpSpPr/>
          <p:nvPr/>
        </p:nvGrpSpPr>
        <p:grpSpPr>
          <a:xfrm>
            <a:off x="7675189" y="393107"/>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E93CF5C-0B12-DF23-84AF-522DF59404F0}"/>
              </a:ext>
            </a:extLst>
          </p:cNvPr>
          <p:cNvPicPr>
            <a:picLocks noChangeAspect="1"/>
          </p:cNvPicPr>
          <p:nvPr/>
        </p:nvPicPr>
        <p:blipFill>
          <a:blip r:embed="rId3"/>
          <a:stretch>
            <a:fillRect/>
          </a:stretch>
        </p:blipFill>
        <p:spPr>
          <a:xfrm>
            <a:off x="720000" y="1594713"/>
            <a:ext cx="5081750" cy="2247538"/>
          </a:xfrm>
          <a:prstGeom prst="rect">
            <a:avLst/>
          </a:prstGeom>
        </p:spPr>
      </p:pic>
      <p:sp>
        <p:nvSpPr>
          <p:cNvPr id="2" name="Google Shape;1289;p28">
            <a:extLst>
              <a:ext uri="{FF2B5EF4-FFF2-40B4-BE49-F238E27FC236}">
                <a16:creationId xmlns:a16="http://schemas.microsoft.com/office/drawing/2014/main" id="{2544E890-E612-12B0-450F-A12607EA95F7}"/>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1607178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Insight</a:t>
            </a:r>
            <a:endParaRPr dirty="0"/>
          </a:p>
        </p:txBody>
      </p:sp>
      <p:sp>
        <p:nvSpPr>
          <p:cNvPr id="1693" name="Google Shape;1693;p32"/>
          <p:cNvSpPr txBox="1">
            <a:spLocks noGrp="1"/>
          </p:cNvSpPr>
          <p:nvPr>
            <p:ph type="subTitle" idx="1"/>
          </p:nvPr>
        </p:nvSpPr>
        <p:spPr>
          <a:xfrm>
            <a:off x="806450" y="1399020"/>
            <a:ext cx="7781290" cy="331014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dirty="0"/>
              <a:t>Customers yang </a:t>
            </a:r>
            <a:r>
              <a:rPr lang="en-US" sz="1000" dirty="0" err="1"/>
              <a:t>ada</a:t>
            </a:r>
            <a:r>
              <a:rPr lang="en-US" sz="1000" dirty="0"/>
              <a:t> </a:t>
            </a:r>
            <a:r>
              <a:rPr lang="en-US" sz="1000" dirty="0" err="1"/>
              <a:t>terbagi</a:t>
            </a:r>
            <a:r>
              <a:rPr lang="en-US" sz="1000" dirty="0"/>
              <a:t> </a:t>
            </a:r>
            <a:r>
              <a:rPr lang="en-US" sz="1000" dirty="0" err="1"/>
              <a:t>menjadi</a:t>
            </a:r>
            <a:r>
              <a:rPr lang="en-US" sz="1000" dirty="0"/>
              <a:t> 2 kelompok </a:t>
            </a:r>
            <a:r>
              <a:rPr lang="en-US" sz="1000" dirty="0" err="1"/>
              <a:t>utama</a:t>
            </a:r>
            <a:r>
              <a:rPr lang="en-US" sz="1000" dirty="0"/>
              <a:t> </a:t>
            </a:r>
            <a:r>
              <a:rPr lang="en-US" sz="1000" dirty="0" err="1"/>
              <a:t>yakni</a:t>
            </a:r>
            <a:r>
              <a:rPr lang="en-US" sz="1000" dirty="0"/>
              <a:t> :</a:t>
            </a:r>
          </a:p>
          <a:p>
            <a:pPr marL="228600" lvl="0" indent="-228600" algn="just" rtl="0">
              <a:lnSpc>
                <a:spcPct val="150000"/>
              </a:lnSpc>
              <a:spcBef>
                <a:spcPts val="0"/>
              </a:spcBef>
              <a:spcAft>
                <a:spcPts val="0"/>
              </a:spcAft>
              <a:buAutoNum type="arabicPeriod"/>
            </a:pPr>
            <a:r>
              <a:rPr lang="en-US" sz="1000" b="1" dirty="0"/>
              <a:t>Kelompok Clicked on Ads.</a:t>
            </a:r>
          </a:p>
          <a:p>
            <a:pPr marL="0" lvl="0" indent="0" algn="just" rtl="0">
              <a:lnSpc>
                <a:spcPct val="150000"/>
              </a:lnSpc>
              <a:spcBef>
                <a:spcPts val="0"/>
              </a:spcBef>
              <a:spcAft>
                <a:spcPts val="0"/>
              </a:spcAft>
            </a:pPr>
            <a:r>
              <a:rPr lang="en-US" sz="1000" dirty="0"/>
              <a:t>      Customer pada kelompok ini </a:t>
            </a:r>
            <a:r>
              <a:rPr lang="en-US" sz="1000" dirty="0" err="1"/>
              <a:t>merupakan</a:t>
            </a:r>
            <a:r>
              <a:rPr lang="en-US" sz="1000" dirty="0"/>
              <a:t> customers yang </a:t>
            </a:r>
            <a:r>
              <a:rPr lang="en-US" sz="1000" dirty="0" err="1"/>
              <a:t>memiliki</a:t>
            </a:r>
            <a:r>
              <a:rPr lang="en-US" sz="1000" dirty="0"/>
              <a:t> </a:t>
            </a:r>
            <a:r>
              <a:rPr lang="en-US" sz="1000" dirty="0" err="1"/>
              <a:t>karakteristik</a:t>
            </a:r>
            <a:r>
              <a:rPr lang="en-US" sz="1000" dirty="0"/>
              <a:t> </a:t>
            </a:r>
            <a:r>
              <a:rPr lang="en-US" sz="1000" dirty="0" err="1"/>
              <a:t>yakni</a:t>
            </a:r>
            <a:r>
              <a:rPr lang="en-US" sz="1000" dirty="0"/>
              <a:t> :       </a:t>
            </a:r>
          </a:p>
          <a:p>
            <a:pPr marL="0" lvl="0" indent="0" algn="just" rtl="0">
              <a:lnSpc>
                <a:spcPct val="150000"/>
              </a:lnSpc>
              <a:spcBef>
                <a:spcPts val="0"/>
              </a:spcBef>
              <a:spcAft>
                <a:spcPts val="0"/>
              </a:spcAft>
            </a:pPr>
            <a:r>
              <a:rPr lang="en-US" sz="1000" dirty="0"/>
              <a:t>        - </a:t>
            </a:r>
            <a:r>
              <a:rPr lang="en-US" sz="1000" dirty="0" err="1"/>
              <a:t>Menggunakan</a:t>
            </a:r>
            <a:r>
              <a:rPr lang="en-US" sz="1000" dirty="0"/>
              <a:t> internet </a:t>
            </a:r>
            <a:r>
              <a:rPr lang="en-US" sz="1000" dirty="0" err="1"/>
              <a:t>dibawah</a:t>
            </a:r>
            <a:r>
              <a:rPr lang="en-US" sz="1000" dirty="0"/>
              <a:t>  3 jam (180 </a:t>
            </a:r>
            <a:r>
              <a:rPr lang="en-US" sz="1000" dirty="0" err="1"/>
              <a:t>menit</a:t>
            </a:r>
            <a:r>
              <a:rPr lang="en-US" sz="1000" dirty="0"/>
              <a:t>) dalam </a:t>
            </a:r>
            <a:r>
              <a:rPr lang="en-US" sz="1000" dirty="0" err="1"/>
              <a:t>sehari</a:t>
            </a:r>
            <a:r>
              <a:rPr lang="en-US" sz="1000" dirty="0"/>
              <a:t>.</a:t>
            </a:r>
          </a:p>
          <a:p>
            <a:pPr marL="0" lvl="0" indent="0" algn="just" rtl="0">
              <a:lnSpc>
                <a:spcPct val="150000"/>
              </a:lnSpc>
              <a:spcBef>
                <a:spcPts val="0"/>
              </a:spcBef>
              <a:spcAft>
                <a:spcPts val="0"/>
              </a:spcAft>
            </a:pPr>
            <a:r>
              <a:rPr lang="en-US" sz="1000" dirty="0"/>
              <a:t>        - Lama </a:t>
            </a:r>
            <a:r>
              <a:rPr lang="en-US" sz="1000" dirty="0" err="1"/>
              <a:t>waktu</a:t>
            </a:r>
            <a:r>
              <a:rPr lang="en-US" sz="1000" dirty="0"/>
              <a:t> </a:t>
            </a:r>
            <a:r>
              <a:rPr lang="en-US" sz="1000" dirty="0" err="1"/>
              <a:t>megunjungi</a:t>
            </a:r>
            <a:r>
              <a:rPr lang="en-US" sz="1000" dirty="0"/>
              <a:t> situs </a:t>
            </a:r>
            <a:r>
              <a:rPr lang="en-US" sz="1000" dirty="0" err="1"/>
              <a:t>dibawah</a:t>
            </a:r>
            <a:r>
              <a:rPr lang="en-US" sz="1000" dirty="0"/>
              <a:t> 1 jam dalam </a:t>
            </a:r>
            <a:r>
              <a:rPr lang="en-US" sz="1000" dirty="0" err="1"/>
              <a:t>sehari</a:t>
            </a:r>
            <a:endParaRPr lang="en-US" sz="1000" dirty="0"/>
          </a:p>
          <a:p>
            <a:pPr marL="0" lvl="0" indent="0" algn="just" rtl="0">
              <a:lnSpc>
                <a:spcPct val="150000"/>
              </a:lnSpc>
              <a:spcBef>
                <a:spcPts val="0"/>
              </a:spcBef>
              <a:spcAft>
                <a:spcPts val="0"/>
              </a:spcAft>
            </a:pPr>
            <a:r>
              <a:rPr lang="en-US" sz="1000" dirty="0"/>
              <a:t>        - Rata – rata </a:t>
            </a:r>
            <a:r>
              <a:rPr lang="en-US" sz="1000" dirty="0" err="1"/>
              <a:t>berumur</a:t>
            </a:r>
            <a:r>
              <a:rPr lang="en-US" sz="1000" dirty="0"/>
              <a:t> lebih </a:t>
            </a:r>
            <a:r>
              <a:rPr lang="en-US" sz="1000" dirty="0" err="1"/>
              <a:t>dari</a:t>
            </a:r>
            <a:r>
              <a:rPr lang="en-US" sz="1000" dirty="0"/>
              <a:t> 40 tahun</a:t>
            </a:r>
          </a:p>
          <a:p>
            <a:pPr marL="0" lvl="0" indent="0" algn="just" rtl="0">
              <a:lnSpc>
                <a:spcPct val="150000"/>
              </a:lnSpc>
              <a:spcBef>
                <a:spcPts val="0"/>
              </a:spcBef>
              <a:spcAft>
                <a:spcPts val="0"/>
              </a:spcAft>
            </a:pPr>
            <a:r>
              <a:rPr lang="en-US" sz="1000" dirty="0"/>
              <a:t>        - </a:t>
            </a:r>
            <a:r>
              <a:rPr lang="en-US" sz="1000" dirty="0" err="1"/>
              <a:t>Memiliki</a:t>
            </a:r>
            <a:r>
              <a:rPr lang="en-US" sz="1000" dirty="0"/>
              <a:t> income </a:t>
            </a:r>
            <a:r>
              <a:rPr lang="en-US" sz="1000" dirty="0" err="1"/>
              <a:t>dibawah</a:t>
            </a:r>
            <a:r>
              <a:rPr lang="en-US" sz="1000" dirty="0"/>
              <a:t> 3 </a:t>
            </a:r>
            <a:r>
              <a:rPr lang="en-US" sz="1000" dirty="0" err="1"/>
              <a:t>juta</a:t>
            </a:r>
            <a:r>
              <a:rPr lang="en-US" sz="1000" dirty="0"/>
              <a:t>. </a:t>
            </a:r>
          </a:p>
          <a:p>
            <a:pPr marL="228600" lvl="0" indent="-228600" algn="just" rtl="0">
              <a:lnSpc>
                <a:spcPct val="150000"/>
              </a:lnSpc>
              <a:spcBef>
                <a:spcPts val="0"/>
              </a:spcBef>
              <a:spcAft>
                <a:spcPts val="0"/>
              </a:spcAft>
              <a:buFont typeface="+mj-lt"/>
              <a:buAutoNum type="arabicPeriod" startAt="2"/>
            </a:pPr>
            <a:r>
              <a:rPr lang="en-US" sz="1000" b="1" dirty="0"/>
              <a:t>Kelompok </a:t>
            </a:r>
            <a:r>
              <a:rPr lang="en-US" sz="1000" b="1" dirty="0" err="1"/>
              <a:t>Tidak</a:t>
            </a:r>
            <a:r>
              <a:rPr lang="en-US" sz="1000" b="1" dirty="0"/>
              <a:t> Clicked on Ads.</a:t>
            </a:r>
            <a:r>
              <a:rPr lang="en-US" sz="1000" dirty="0"/>
              <a:t> </a:t>
            </a:r>
          </a:p>
          <a:p>
            <a:pPr marL="0" lvl="0" indent="0" algn="just" rtl="0">
              <a:lnSpc>
                <a:spcPct val="150000"/>
              </a:lnSpc>
              <a:spcBef>
                <a:spcPts val="0"/>
              </a:spcBef>
              <a:spcAft>
                <a:spcPts val="0"/>
              </a:spcAft>
            </a:pPr>
            <a:r>
              <a:rPr lang="en-US" sz="1000" dirty="0"/>
              <a:t>      Customer pada kelompok ini </a:t>
            </a:r>
            <a:r>
              <a:rPr lang="en-US" sz="1000" dirty="0" err="1"/>
              <a:t>merupakan</a:t>
            </a:r>
            <a:r>
              <a:rPr lang="en-US" sz="1000" dirty="0"/>
              <a:t> customers yang </a:t>
            </a:r>
            <a:r>
              <a:rPr lang="en-US" sz="1000" dirty="0" err="1"/>
              <a:t>memiliki</a:t>
            </a:r>
            <a:r>
              <a:rPr lang="en-US" sz="1000" dirty="0"/>
              <a:t> </a:t>
            </a:r>
            <a:r>
              <a:rPr lang="en-US" sz="1000" dirty="0" err="1"/>
              <a:t>karakteristik</a:t>
            </a:r>
            <a:r>
              <a:rPr lang="en-US" sz="1000" dirty="0"/>
              <a:t> </a:t>
            </a:r>
            <a:r>
              <a:rPr lang="en-US" sz="1000" dirty="0" err="1"/>
              <a:t>yakni</a:t>
            </a:r>
            <a:r>
              <a:rPr lang="en-US" sz="1000" dirty="0"/>
              <a:t> :</a:t>
            </a:r>
          </a:p>
          <a:p>
            <a:pPr marL="0" lvl="0" indent="0" algn="just" rtl="0">
              <a:lnSpc>
                <a:spcPct val="150000"/>
              </a:lnSpc>
              <a:spcBef>
                <a:spcPts val="0"/>
              </a:spcBef>
              <a:spcAft>
                <a:spcPts val="0"/>
              </a:spcAft>
            </a:pPr>
            <a:r>
              <a:rPr lang="en-US" sz="1000" dirty="0"/>
              <a:t>       - </a:t>
            </a:r>
            <a:r>
              <a:rPr lang="en-US" sz="1000" dirty="0" err="1"/>
              <a:t>Menggunakan</a:t>
            </a:r>
            <a:r>
              <a:rPr lang="en-US" sz="1000" dirty="0"/>
              <a:t> internet </a:t>
            </a:r>
            <a:r>
              <a:rPr lang="en-US" sz="1000" dirty="0" err="1"/>
              <a:t>diatas</a:t>
            </a:r>
            <a:r>
              <a:rPr lang="en-US" sz="1000" dirty="0"/>
              <a:t> 3 jam (180 </a:t>
            </a:r>
            <a:r>
              <a:rPr lang="en-US" sz="1000" dirty="0" err="1"/>
              <a:t>menit</a:t>
            </a:r>
            <a:r>
              <a:rPr lang="en-US" sz="1000" dirty="0"/>
              <a:t>) dalam </a:t>
            </a:r>
            <a:r>
              <a:rPr lang="en-US" sz="1000" dirty="0" err="1"/>
              <a:t>sehari</a:t>
            </a:r>
            <a:r>
              <a:rPr lang="en-US" sz="1000" dirty="0"/>
              <a:t>.</a:t>
            </a:r>
          </a:p>
          <a:p>
            <a:pPr marL="0" lvl="0" indent="0" algn="l" rtl="0">
              <a:lnSpc>
                <a:spcPct val="150000"/>
              </a:lnSpc>
              <a:spcBef>
                <a:spcPts val="0"/>
              </a:spcBef>
              <a:spcAft>
                <a:spcPts val="0"/>
              </a:spcAft>
            </a:pPr>
            <a:r>
              <a:rPr lang="en-US" sz="1000" dirty="0"/>
              <a:t>       - Lama </a:t>
            </a:r>
            <a:r>
              <a:rPr lang="en-US" sz="1000" dirty="0" err="1"/>
              <a:t>waktu</a:t>
            </a:r>
            <a:r>
              <a:rPr lang="en-US" sz="1000" dirty="0"/>
              <a:t> </a:t>
            </a:r>
            <a:r>
              <a:rPr lang="en-US" sz="1000" dirty="0" err="1"/>
              <a:t>mengunjungi</a:t>
            </a:r>
            <a:r>
              <a:rPr lang="en-US" sz="1000" dirty="0"/>
              <a:t> situs </a:t>
            </a:r>
            <a:r>
              <a:rPr lang="en-US" sz="1000" dirty="0" err="1"/>
              <a:t>diatas</a:t>
            </a:r>
            <a:r>
              <a:rPr lang="en-US" sz="1000" dirty="0"/>
              <a:t> 1 jam dalam </a:t>
            </a:r>
            <a:r>
              <a:rPr lang="en-US" sz="1000" dirty="0" err="1"/>
              <a:t>sehari</a:t>
            </a:r>
            <a:r>
              <a:rPr lang="en-US" sz="1000" dirty="0"/>
              <a:t>.</a:t>
            </a:r>
          </a:p>
          <a:p>
            <a:pPr marL="0" lvl="0" indent="0" algn="l" rtl="0">
              <a:lnSpc>
                <a:spcPct val="150000"/>
              </a:lnSpc>
              <a:spcBef>
                <a:spcPts val="0"/>
              </a:spcBef>
              <a:spcAft>
                <a:spcPts val="0"/>
              </a:spcAft>
            </a:pPr>
            <a:r>
              <a:rPr lang="en-US" sz="1000" dirty="0"/>
              <a:t>       - Rata – rata </a:t>
            </a:r>
            <a:r>
              <a:rPr lang="en-US" sz="1000" dirty="0" err="1"/>
              <a:t>berumur</a:t>
            </a:r>
            <a:r>
              <a:rPr lang="en-US" sz="1000" dirty="0"/>
              <a:t> lebih </a:t>
            </a:r>
            <a:r>
              <a:rPr lang="en-US" sz="1000" dirty="0" err="1"/>
              <a:t>muda</a:t>
            </a:r>
            <a:r>
              <a:rPr lang="en-US" sz="1000" dirty="0"/>
              <a:t> </a:t>
            </a:r>
            <a:r>
              <a:rPr lang="en-US" sz="1000" dirty="0" err="1"/>
              <a:t>dibawah</a:t>
            </a:r>
            <a:r>
              <a:rPr lang="en-US" sz="1000" dirty="0"/>
              <a:t> 40 tahun.</a:t>
            </a:r>
          </a:p>
          <a:p>
            <a:pPr marL="0" lvl="0" indent="0" algn="l" rtl="0">
              <a:lnSpc>
                <a:spcPct val="150000"/>
              </a:lnSpc>
              <a:spcBef>
                <a:spcPts val="0"/>
              </a:spcBef>
              <a:spcAft>
                <a:spcPts val="0"/>
              </a:spcAft>
            </a:pPr>
            <a:r>
              <a:rPr lang="en-US" sz="1000" dirty="0"/>
              <a:t>       - </a:t>
            </a:r>
            <a:r>
              <a:rPr lang="en-US" sz="1000" dirty="0" err="1"/>
              <a:t>Memiliki</a:t>
            </a:r>
            <a:r>
              <a:rPr lang="en-US" sz="1000" dirty="0"/>
              <a:t> income </a:t>
            </a:r>
            <a:r>
              <a:rPr lang="en-US" sz="1000" dirty="0" err="1"/>
              <a:t>diatas</a:t>
            </a:r>
            <a:r>
              <a:rPr lang="en-US" sz="1000" dirty="0"/>
              <a:t> 3 </a:t>
            </a:r>
            <a:r>
              <a:rPr lang="en-US" sz="1000" dirty="0" err="1"/>
              <a:t>juta</a:t>
            </a:r>
            <a:r>
              <a:rPr lang="en-US" sz="1000" dirty="0"/>
              <a:t>.</a:t>
            </a:r>
            <a:endParaRPr sz="1000" dirty="0"/>
          </a:p>
        </p:txBody>
      </p:sp>
      <p:sp>
        <p:nvSpPr>
          <p:cNvPr id="1697" name="Google Shape;1697;p32"/>
          <p:cNvSpPr txBox="1">
            <a:spLocks noGrp="1"/>
          </p:cNvSpPr>
          <p:nvPr>
            <p:ph type="subTitle" idx="7"/>
          </p:nvPr>
        </p:nvSpPr>
        <p:spPr>
          <a:xfrm>
            <a:off x="720000" y="1017725"/>
            <a:ext cx="2658200" cy="4300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Segment Customers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26"/>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072" name="Google Shape;1072;p26"/>
          <p:cNvSpPr txBox="1">
            <a:spLocks noGrp="1"/>
          </p:cNvSpPr>
          <p:nvPr>
            <p:ph type="title"/>
          </p:nvPr>
        </p:nvSpPr>
        <p:spPr>
          <a:xfrm>
            <a:off x="1136100" y="1376577"/>
            <a:ext cx="761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073" name="Google Shape;1073;p26"/>
          <p:cNvSpPr txBox="1">
            <a:spLocks noGrp="1"/>
          </p:cNvSpPr>
          <p:nvPr>
            <p:ph type="title" idx="2"/>
          </p:nvPr>
        </p:nvSpPr>
        <p:spPr>
          <a:xfrm>
            <a:off x="3228600" y="3064300"/>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074" name="Google Shape;1074;p26"/>
          <p:cNvSpPr txBox="1">
            <a:spLocks noGrp="1"/>
          </p:cNvSpPr>
          <p:nvPr>
            <p:ph type="title" idx="3"/>
          </p:nvPr>
        </p:nvSpPr>
        <p:spPr>
          <a:xfrm>
            <a:off x="3228600" y="1376577"/>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076" name="Google Shape;1076;p26"/>
          <p:cNvSpPr txBox="1">
            <a:spLocks noGrp="1"/>
          </p:cNvSpPr>
          <p:nvPr>
            <p:ph type="title" idx="5"/>
          </p:nvPr>
        </p:nvSpPr>
        <p:spPr>
          <a:xfrm>
            <a:off x="5114455" y="1381928"/>
            <a:ext cx="761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1078" name="Google Shape;1078;p26"/>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About Project</a:t>
            </a:r>
            <a:endParaRPr dirty="0"/>
          </a:p>
        </p:txBody>
      </p:sp>
      <p:sp>
        <p:nvSpPr>
          <p:cNvPr id="1079" name="Google Shape;1079;p26"/>
          <p:cNvSpPr txBox="1">
            <a:spLocks noGrp="1"/>
          </p:cNvSpPr>
          <p:nvPr>
            <p:ph type="subTitle" idx="7"/>
          </p:nvPr>
        </p:nvSpPr>
        <p:spPr>
          <a:xfrm>
            <a:off x="2709178" y="1852268"/>
            <a:ext cx="172126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Demo &amp; Business Insight</a:t>
            </a:r>
          </a:p>
        </p:txBody>
      </p:sp>
      <p:sp>
        <p:nvSpPr>
          <p:cNvPr id="1080" name="Google Shape;1080;p26"/>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Simulation </a:t>
            </a:r>
            <a:r>
              <a:rPr lang="en-ID" dirty="0" err="1"/>
              <a:t>Bisnis</a:t>
            </a:r>
            <a:endParaRPr lang="en-ID" dirty="0"/>
          </a:p>
        </p:txBody>
      </p:sp>
      <p:sp>
        <p:nvSpPr>
          <p:cNvPr id="1081" name="Google Shape;1081;p26"/>
          <p:cNvSpPr txBox="1">
            <a:spLocks noGrp="1"/>
          </p:cNvSpPr>
          <p:nvPr>
            <p:ph type="subTitle" idx="9"/>
          </p:nvPr>
        </p:nvSpPr>
        <p:spPr>
          <a:xfrm>
            <a:off x="2772858" y="3494372"/>
            <a:ext cx="15939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Finalisasi</a:t>
            </a:r>
            <a:r>
              <a:rPr lang="en-US" dirty="0"/>
              <a:t> Model</a:t>
            </a:r>
          </a:p>
        </p:txBody>
      </p:sp>
      <p:grpSp>
        <p:nvGrpSpPr>
          <p:cNvPr id="1084" name="Google Shape;1084;p26"/>
          <p:cNvGrpSpPr/>
          <p:nvPr/>
        </p:nvGrpSpPr>
        <p:grpSpPr>
          <a:xfrm>
            <a:off x="6444695" y="1114373"/>
            <a:ext cx="1986215" cy="3269968"/>
            <a:chOff x="6934075" y="1778325"/>
            <a:chExt cx="689275" cy="1134775"/>
          </a:xfrm>
        </p:grpSpPr>
        <p:sp>
          <p:nvSpPr>
            <p:cNvPr id="1085" name="Google Shape;1085;p26"/>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6"/>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6"/>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6"/>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6"/>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6"/>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6"/>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6"/>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6"/>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Recommendation</a:t>
            </a:r>
            <a:endParaRPr dirty="0"/>
          </a:p>
        </p:txBody>
      </p:sp>
      <p:sp>
        <p:nvSpPr>
          <p:cNvPr id="1693" name="Google Shape;1693;p32"/>
          <p:cNvSpPr txBox="1">
            <a:spLocks noGrp="1"/>
          </p:cNvSpPr>
          <p:nvPr>
            <p:ph type="subTitle" idx="1"/>
          </p:nvPr>
        </p:nvSpPr>
        <p:spPr>
          <a:xfrm>
            <a:off x="806450" y="1114376"/>
            <a:ext cx="7823200" cy="3279824"/>
          </a:xfrm>
          <a:prstGeom prst="rect">
            <a:avLst/>
          </a:prstGeom>
        </p:spPr>
        <p:txBody>
          <a:bodyPr spcFirstLastPara="1" wrap="square" lIns="91425" tIns="91425" rIns="91425" bIns="91425" anchor="t" anchorCtr="0">
            <a:noAutofit/>
          </a:bodyPr>
          <a:lstStyle/>
          <a:p>
            <a:pPr marL="228600" lvl="0" indent="-228600" algn="just" rtl="0">
              <a:lnSpc>
                <a:spcPct val="150000"/>
              </a:lnSpc>
              <a:spcBef>
                <a:spcPts val="0"/>
              </a:spcBef>
              <a:spcAft>
                <a:spcPts val="0"/>
              </a:spcAft>
              <a:buSzPct val="100000"/>
              <a:buAutoNum type="arabicPeriod"/>
            </a:pPr>
            <a:r>
              <a:rPr lang="en-US" sz="1000" dirty="0" err="1"/>
              <a:t>Melakukan</a:t>
            </a:r>
            <a:r>
              <a:rPr lang="en-US" sz="1000" dirty="0"/>
              <a:t> Ads yang lebih </a:t>
            </a:r>
            <a:r>
              <a:rPr lang="en-US" sz="1000" dirty="0" err="1"/>
              <a:t>tertarget</a:t>
            </a:r>
            <a:r>
              <a:rPr lang="en-US" sz="1000" dirty="0"/>
              <a:t> </a:t>
            </a:r>
            <a:r>
              <a:rPr lang="en-US" sz="1000" dirty="0" err="1"/>
              <a:t>kepada</a:t>
            </a:r>
            <a:r>
              <a:rPr lang="en-US" sz="1000" dirty="0"/>
              <a:t> customers yang </a:t>
            </a:r>
            <a:r>
              <a:rPr lang="en-US" sz="1000" dirty="0" err="1"/>
              <a:t>memiliki</a:t>
            </a:r>
            <a:r>
              <a:rPr lang="en-US" sz="1000" dirty="0"/>
              <a:t> </a:t>
            </a:r>
            <a:r>
              <a:rPr lang="en-US" sz="1000" dirty="0" err="1"/>
              <a:t>umur</a:t>
            </a:r>
            <a:r>
              <a:rPr lang="en-US" sz="1000" dirty="0"/>
              <a:t> lebih </a:t>
            </a:r>
            <a:r>
              <a:rPr lang="en-US" sz="1000" dirty="0" err="1"/>
              <a:t>dari</a:t>
            </a:r>
            <a:r>
              <a:rPr lang="en-US" sz="1000" dirty="0"/>
              <a:t> 40 tahun, </a:t>
            </a:r>
            <a:r>
              <a:rPr lang="en-US" sz="1000" dirty="0" err="1"/>
              <a:t>karena</a:t>
            </a:r>
            <a:r>
              <a:rPr lang="en-US" sz="1000" dirty="0"/>
              <a:t> customer dengan </a:t>
            </a:r>
            <a:r>
              <a:rPr lang="en-US" sz="1000" dirty="0" err="1"/>
              <a:t>umur</a:t>
            </a:r>
            <a:r>
              <a:rPr lang="en-US" sz="1000" dirty="0"/>
              <a:t> </a:t>
            </a:r>
            <a:r>
              <a:rPr lang="en-US" sz="1000" dirty="0" err="1"/>
              <a:t>tersebut</a:t>
            </a:r>
            <a:r>
              <a:rPr lang="en-US" sz="1000" dirty="0"/>
              <a:t> </a:t>
            </a:r>
            <a:r>
              <a:rPr lang="en-US" sz="1000" dirty="0" err="1"/>
              <a:t>mudah</a:t>
            </a:r>
            <a:r>
              <a:rPr lang="en-US" sz="1000" dirty="0"/>
              <a:t> </a:t>
            </a:r>
            <a:r>
              <a:rPr lang="en-US" sz="1000" dirty="0" err="1"/>
              <a:t>tergiur</a:t>
            </a:r>
            <a:r>
              <a:rPr lang="en-US" sz="1000" dirty="0"/>
              <a:t> </a:t>
            </a:r>
            <a:r>
              <a:rPr lang="en-US" sz="1000" dirty="0" err="1"/>
              <a:t>terhadap</a:t>
            </a:r>
            <a:r>
              <a:rPr lang="en-US" sz="1000" dirty="0"/>
              <a:t> </a:t>
            </a:r>
            <a:r>
              <a:rPr lang="en-US" sz="1000" dirty="0" err="1"/>
              <a:t>iklan</a:t>
            </a:r>
            <a:r>
              <a:rPr lang="en-US" sz="1000" dirty="0"/>
              <a:t> yang </a:t>
            </a:r>
            <a:r>
              <a:rPr lang="en-US" sz="1000" dirty="0" err="1"/>
              <a:t>ditawarkan</a:t>
            </a:r>
            <a:r>
              <a:rPr lang="en-US" sz="1000" dirty="0"/>
              <a:t>. </a:t>
            </a:r>
          </a:p>
          <a:p>
            <a:pPr marL="228600" lvl="0" indent="-228600" algn="just" rtl="0">
              <a:lnSpc>
                <a:spcPct val="150000"/>
              </a:lnSpc>
              <a:spcBef>
                <a:spcPts val="0"/>
              </a:spcBef>
              <a:spcAft>
                <a:spcPts val="0"/>
              </a:spcAft>
              <a:buSzPct val="100000"/>
              <a:buAutoNum type="arabicPeriod"/>
            </a:pPr>
            <a:r>
              <a:rPr lang="en-US" sz="1000" dirty="0"/>
              <a:t>Dilakukan improvement pada </a:t>
            </a:r>
            <a:r>
              <a:rPr lang="en-US" sz="1000" dirty="0" err="1"/>
              <a:t>kualitas</a:t>
            </a:r>
            <a:r>
              <a:rPr lang="en-US" sz="1000" dirty="0"/>
              <a:t> ads yang </a:t>
            </a:r>
            <a:r>
              <a:rPr lang="en-US" sz="1000" dirty="0" err="1"/>
              <a:t>ditayangkan</a:t>
            </a:r>
            <a:r>
              <a:rPr lang="en-US" sz="1000" dirty="0"/>
              <a:t>, </a:t>
            </a:r>
            <a:r>
              <a:rPr lang="en-US" sz="1000" dirty="0" err="1"/>
              <a:t>lalu</a:t>
            </a:r>
            <a:r>
              <a:rPr lang="en-US" sz="1000" dirty="0"/>
              <a:t> dilakukan </a:t>
            </a:r>
            <a:r>
              <a:rPr lang="en-US" sz="1000" dirty="0" err="1"/>
              <a:t>sebuah</a:t>
            </a:r>
            <a:r>
              <a:rPr lang="en-US" sz="1000" dirty="0"/>
              <a:t> uji </a:t>
            </a:r>
            <a:r>
              <a:rPr lang="en-US" sz="1000" dirty="0" err="1"/>
              <a:t>hipotesis</a:t>
            </a:r>
            <a:r>
              <a:rPr lang="en-US" sz="1000" dirty="0"/>
              <a:t> </a:t>
            </a:r>
            <a:r>
              <a:rPr lang="en-US" sz="1000" dirty="0" err="1"/>
              <a:t>kepada</a:t>
            </a:r>
            <a:r>
              <a:rPr lang="en-US" sz="1000" dirty="0"/>
              <a:t> customers yang </a:t>
            </a:r>
            <a:r>
              <a:rPr lang="en-US" sz="1000" dirty="0" err="1"/>
              <a:t>memiliki</a:t>
            </a:r>
            <a:r>
              <a:rPr lang="en-US" sz="1000" dirty="0"/>
              <a:t> income </a:t>
            </a:r>
            <a:r>
              <a:rPr lang="en-US" sz="1000" dirty="0" err="1"/>
              <a:t>diatas</a:t>
            </a:r>
            <a:r>
              <a:rPr lang="en-US" sz="1000" dirty="0"/>
              <a:t> 3 </a:t>
            </a:r>
            <a:r>
              <a:rPr lang="en-US" sz="1000" dirty="0" err="1"/>
              <a:t>juta</a:t>
            </a:r>
            <a:r>
              <a:rPr lang="en-US" sz="1000" dirty="0"/>
              <a:t>, </a:t>
            </a:r>
            <a:r>
              <a:rPr lang="en-US" sz="1000" dirty="0" err="1"/>
              <a:t>apakah</a:t>
            </a:r>
            <a:r>
              <a:rPr lang="en-US" sz="1000" dirty="0"/>
              <a:t> dengan improvement </a:t>
            </a:r>
            <a:r>
              <a:rPr lang="en-US" sz="1000" dirty="0" err="1"/>
              <a:t>tersebut</a:t>
            </a:r>
            <a:r>
              <a:rPr lang="en-US" sz="1000" dirty="0"/>
              <a:t> customers </a:t>
            </a:r>
            <a:r>
              <a:rPr lang="en-US" sz="1000" dirty="0" err="1"/>
              <a:t>menjadi</a:t>
            </a:r>
            <a:r>
              <a:rPr lang="en-US" sz="1000" dirty="0"/>
              <a:t> </a:t>
            </a:r>
            <a:r>
              <a:rPr lang="en-US" sz="1000" dirty="0" err="1"/>
              <a:t>tertarik</a:t>
            </a:r>
            <a:r>
              <a:rPr lang="en-US" sz="1000" dirty="0"/>
              <a:t> dengan ads  atau </a:t>
            </a:r>
            <a:r>
              <a:rPr lang="en-US" sz="1000" dirty="0" err="1"/>
              <a:t>tidak</a:t>
            </a:r>
            <a:r>
              <a:rPr lang="en-US" sz="1000" dirty="0"/>
              <a:t>. </a:t>
            </a:r>
            <a:r>
              <a:rPr lang="en-US" sz="1000" dirty="0" err="1"/>
              <a:t>Apabila</a:t>
            </a:r>
            <a:r>
              <a:rPr lang="en-US" sz="1000" dirty="0"/>
              <a:t> customers dengan income </a:t>
            </a:r>
            <a:r>
              <a:rPr lang="en-US" sz="1000" dirty="0" err="1"/>
              <a:t>diatas</a:t>
            </a:r>
            <a:r>
              <a:rPr lang="en-US" sz="1000" dirty="0"/>
              <a:t> 3 </a:t>
            </a:r>
            <a:r>
              <a:rPr lang="en-US" sz="1000" dirty="0" err="1"/>
              <a:t>juta</a:t>
            </a:r>
            <a:r>
              <a:rPr lang="en-US" sz="1000" dirty="0"/>
              <a:t> </a:t>
            </a:r>
            <a:r>
              <a:rPr lang="en-US" sz="1000" dirty="0" err="1"/>
              <a:t>tetap</a:t>
            </a:r>
            <a:r>
              <a:rPr lang="en-US" sz="1000" dirty="0"/>
              <a:t> </a:t>
            </a:r>
            <a:r>
              <a:rPr lang="en-US" sz="1000" dirty="0" err="1"/>
              <a:t>tidak</a:t>
            </a:r>
            <a:r>
              <a:rPr lang="en-US" sz="1000" dirty="0"/>
              <a:t> </a:t>
            </a:r>
            <a:r>
              <a:rPr lang="en-US" sz="1000" dirty="0" err="1"/>
              <a:t>tertarik</a:t>
            </a:r>
            <a:r>
              <a:rPr lang="en-US" sz="1000" dirty="0"/>
              <a:t> dengan ads yang </a:t>
            </a:r>
            <a:r>
              <a:rPr lang="en-US" sz="1000" dirty="0" err="1"/>
              <a:t>ditawarkan</a:t>
            </a:r>
            <a:r>
              <a:rPr lang="en-US" sz="1000" dirty="0"/>
              <a:t>, kemungkinan </a:t>
            </a:r>
            <a:r>
              <a:rPr lang="en-US" sz="1000" dirty="0" err="1"/>
              <a:t>besar</a:t>
            </a:r>
            <a:r>
              <a:rPr lang="en-US" sz="1000" dirty="0"/>
              <a:t> customers </a:t>
            </a:r>
            <a:r>
              <a:rPr lang="en-US" sz="1000" dirty="0" err="1"/>
              <a:t>tidak</a:t>
            </a:r>
            <a:r>
              <a:rPr lang="en-US" sz="1000" dirty="0"/>
              <a:t> </a:t>
            </a:r>
            <a:r>
              <a:rPr lang="en-US" sz="1000" dirty="0" err="1"/>
              <a:t>tertarik</a:t>
            </a:r>
            <a:r>
              <a:rPr lang="en-US" sz="1000" dirty="0"/>
              <a:t> </a:t>
            </a:r>
            <a:r>
              <a:rPr lang="en-US" sz="1000" dirty="0" err="1"/>
              <a:t>karena</a:t>
            </a:r>
            <a:r>
              <a:rPr lang="en-US" sz="1000" dirty="0"/>
              <a:t> </a:t>
            </a:r>
            <a:r>
              <a:rPr lang="en-US" sz="1000" dirty="0" err="1"/>
              <a:t>produknya</a:t>
            </a:r>
            <a:r>
              <a:rPr lang="en-US" sz="1000" dirty="0"/>
              <a:t> </a:t>
            </a:r>
            <a:r>
              <a:rPr lang="en-US" sz="1000" dirty="0" err="1"/>
              <a:t>bukan</a:t>
            </a:r>
            <a:r>
              <a:rPr lang="en-US" sz="1000" dirty="0"/>
              <a:t> </a:t>
            </a:r>
            <a:r>
              <a:rPr lang="en-US" sz="1000" dirty="0" err="1"/>
              <a:t>karena</a:t>
            </a:r>
            <a:r>
              <a:rPr lang="en-US" sz="1000" dirty="0"/>
              <a:t> ads yang </a:t>
            </a:r>
            <a:r>
              <a:rPr lang="en-US" sz="1000" dirty="0" err="1"/>
              <a:t>ditawarkan</a:t>
            </a:r>
            <a:r>
              <a:rPr lang="en-US" sz="1000" dirty="0"/>
              <a:t>. </a:t>
            </a:r>
          </a:p>
          <a:p>
            <a:pPr marL="228600" lvl="0" indent="-228600" algn="just" rtl="0">
              <a:lnSpc>
                <a:spcPct val="150000"/>
              </a:lnSpc>
              <a:spcBef>
                <a:spcPts val="0"/>
              </a:spcBef>
              <a:spcAft>
                <a:spcPts val="0"/>
              </a:spcAft>
              <a:buSzPct val="100000"/>
              <a:buAutoNum type="arabicPeriod"/>
            </a:pPr>
            <a:r>
              <a:rPr lang="en-US" sz="1000" dirty="0" err="1"/>
              <a:t>Pemberian</a:t>
            </a:r>
            <a:r>
              <a:rPr lang="en-US" sz="1000" dirty="0"/>
              <a:t> </a:t>
            </a:r>
            <a:r>
              <a:rPr lang="en-US" sz="1000" dirty="0" err="1"/>
              <a:t>konten</a:t>
            </a:r>
            <a:r>
              <a:rPr lang="en-US" sz="1000" dirty="0"/>
              <a:t> yang </a:t>
            </a:r>
            <a:r>
              <a:rPr lang="en-US" sz="1000" dirty="0" err="1"/>
              <a:t>singkat</a:t>
            </a:r>
            <a:r>
              <a:rPr lang="en-US" sz="1000" dirty="0"/>
              <a:t> dan </a:t>
            </a:r>
            <a:r>
              <a:rPr lang="en-US" sz="1000" dirty="0" err="1"/>
              <a:t>menarik</a:t>
            </a:r>
            <a:r>
              <a:rPr lang="en-US" sz="1000" dirty="0"/>
              <a:t>, </a:t>
            </a:r>
            <a:r>
              <a:rPr lang="en-US" sz="1000" dirty="0" err="1"/>
              <a:t>hal</a:t>
            </a:r>
            <a:r>
              <a:rPr lang="en-US" sz="1000" dirty="0"/>
              <a:t> ini </a:t>
            </a:r>
            <a:r>
              <a:rPr lang="en-US" sz="1000" dirty="0" err="1"/>
              <a:t>perlu</a:t>
            </a:r>
            <a:r>
              <a:rPr lang="en-US" sz="1000" dirty="0"/>
              <a:t> dilakukan </a:t>
            </a:r>
            <a:r>
              <a:rPr lang="en-US" sz="1000" dirty="0" err="1"/>
              <a:t>karena</a:t>
            </a:r>
            <a:r>
              <a:rPr lang="en-US" sz="1000" dirty="0"/>
              <a:t> </a:t>
            </a:r>
            <a:r>
              <a:rPr lang="en-US" sz="1000" dirty="0" err="1"/>
              <a:t>hasil</a:t>
            </a:r>
            <a:r>
              <a:rPr lang="en-US" sz="1000" dirty="0"/>
              <a:t> </a:t>
            </a:r>
            <a:r>
              <a:rPr lang="en-US" sz="1000" dirty="0" err="1"/>
              <a:t>analisis</a:t>
            </a:r>
            <a:r>
              <a:rPr lang="en-US" sz="1000" dirty="0"/>
              <a:t> customers yang </a:t>
            </a:r>
            <a:r>
              <a:rPr lang="en-US" sz="1000" dirty="0" err="1"/>
              <a:t>melakukan</a:t>
            </a:r>
            <a:r>
              <a:rPr lang="en-US" sz="1000" dirty="0"/>
              <a:t> clicked on ads </a:t>
            </a:r>
            <a:r>
              <a:rPr lang="en-US" sz="1000" dirty="0" err="1"/>
              <a:t>cenderung</a:t>
            </a:r>
            <a:r>
              <a:rPr lang="en-US" sz="1000" dirty="0"/>
              <a:t> </a:t>
            </a:r>
            <a:r>
              <a:rPr lang="en-US" sz="1000" dirty="0" err="1"/>
              <a:t>tidak</a:t>
            </a:r>
            <a:r>
              <a:rPr lang="en-US" sz="1000" dirty="0"/>
              <a:t> punya </a:t>
            </a:r>
            <a:r>
              <a:rPr lang="en-US" sz="1000" dirty="0" err="1"/>
              <a:t>banyak</a:t>
            </a:r>
            <a:r>
              <a:rPr lang="en-US" sz="1000" dirty="0"/>
              <a:t> </a:t>
            </a:r>
            <a:r>
              <a:rPr lang="en-US" sz="1000" dirty="0" err="1"/>
              <a:t>waktu</a:t>
            </a:r>
            <a:r>
              <a:rPr lang="en-US" sz="1000" dirty="0"/>
              <a:t> </a:t>
            </a:r>
            <a:r>
              <a:rPr lang="en-US" sz="1000" dirty="0" err="1"/>
              <a:t>untuk</a:t>
            </a:r>
            <a:r>
              <a:rPr lang="en-US" sz="1000" dirty="0"/>
              <a:t> </a:t>
            </a:r>
            <a:r>
              <a:rPr lang="en-US" sz="1000" dirty="0" err="1"/>
              <a:t>menggunakan</a:t>
            </a:r>
            <a:r>
              <a:rPr lang="en-US" sz="1000" dirty="0"/>
              <a:t> internet </a:t>
            </a:r>
            <a:r>
              <a:rPr lang="en-US" sz="1000" dirty="0" err="1"/>
              <a:t>maupun</a:t>
            </a:r>
            <a:r>
              <a:rPr lang="en-US" sz="1000" dirty="0"/>
              <a:t> </a:t>
            </a:r>
            <a:r>
              <a:rPr lang="en-US" sz="1000" dirty="0" err="1"/>
              <a:t>mengunjungi</a:t>
            </a:r>
            <a:r>
              <a:rPr lang="en-US" sz="1000" dirty="0"/>
              <a:t> site, kemungkinan customers dengan </a:t>
            </a:r>
            <a:r>
              <a:rPr lang="en-US" sz="1000" dirty="0" err="1"/>
              <a:t>karakteristik</a:t>
            </a:r>
            <a:r>
              <a:rPr lang="en-US" sz="1000" dirty="0"/>
              <a:t> ini </a:t>
            </a:r>
            <a:r>
              <a:rPr lang="en-US" sz="1000" dirty="0" err="1"/>
              <a:t>cenderung</a:t>
            </a:r>
            <a:r>
              <a:rPr lang="en-US" sz="1000" dirty="0"/>
              <a:t> </a:t>
            </a:r>
            <a:r>
              <a:rPr lang="en-US" sz="1000" dirty="0" err="1"/>
              <a:t>mudah</a:t>
            </a:r>
            <a:r>
              <a:rPr lang="en-US" sz="1000" dirty="0"/>
              <a:t> </a:t>
            </a:r>
            <a:r>
              <a:rPr lang="en-US" sz="1000" dirty="0" err="1"/>
              <a:t>bosan</a:t>
            </a:r>
            <a:r>
              <a:rPr lang="en-US" sz="1000" dirty="0"/>
              <a:t> dalam </a:t>
            </a:r>
            <a:r>
              <a:rPr lang="en-US" sz="1000" dirty="0" err="1"/>
              <a:t>menggunakan</a:t>
            </a:r>
            <a:r>
              <a:rPr lang="en-US" sz="1000" dirty="0"/>
              <a:t> internet. </a:t>
            </a:r>
            <a:r>
              <a:rPr lang="en-US" sz="1000" dirty="0" err="1"/>
              <a:t>maka</a:t>
            </a:r>
            <a:r>
              <a:rPr lang="en-US" sz="1000" dirty="0"/>
              <a:t> </a:t>
            </a:r>
            <a:r>
              <a:rPr lang="en-US" sz="1000" dirty="0" err="1"/>
              <a:t>dari</a:t>
            </a:r>
            <a:r>
              <a:rPr lang="en-US" sz="1000" dirty="0"/>
              <a:t> itu </a:t>
            </a:r>
            <a:r>
              <a:rPr lang="en-US" sz="1000" dirty="0" err="1"/>
              <a:t>pemberian</a:t>
            </a:r>
            <a:r>
              <a:rPr lang="en-US" sz="1000" dirty="0"/>
              <a:t> </a:t>
            </a:r>
            <a:r>
              <a:rPr lang="en-US" sz="1000" dirty="0" err="1"/>
              <a:t>konten</a:t>
            </a:r>
            <a:r>
              <a:rPr lang="en-US" sz="1000" dirty="0"/>
              <a:t> yang </a:t>
            </a:r>
            <a:r>
              <a:rPr lang="en-US" sz="1000" dirty="0" err="1"/>
              <a:t>singkat</a:t>
            </a:r>
            <a:r>
              <a:rPr lang="en-US" sz="1000" dirty="0"/>
              <a:t> dan </a:t>
            </a:r>
            <a:r>
              <a:rPr lang="en-US" sz="1000" dirty="0" err="1"/>
              <a:t>menarik</a:t>
            </a:r>
            <a:r>
              <a:rPr lang="en-US" sz="1000" dirty="0"/>
              <a:t> </a:t>
            </a:r>
            <a:r>
              <a:rPr lang="en-US" sz="1000" dirty="0" err="1"/>
              <a:t>diharapkan</a:t>
            </a:r>
            <a:r>
              <a:rPr lang="en-US" sz="1000" dirty="0"/>
              <a:t> dapat </a:t>
            </a:r>
            <a:r>
              <a:rPr lang="en-US" sz="1000" dirty="0" err="1"/>
              <a:t>menarik</a:t>
            </a:r>
            <a:r>
              <a:rPr lang="en-US" sz="1000" dirty="0"/>
              <a:t> customers </a:t>
            </a:r>
            <a:r>
              <a:rPr lang="en-US" sz="1000" dirty="0" err="1"/>
              <a:t>untuk</a:t>
            </a:r>
            <a:r>
              <a:rPr lang="en-US" sz="1000" dirty="0"/>
              <a:t> clicked ads.</a:t>
            </a:r>
          </a:p>
          <a:p>
            <a:pPr marL="228600" lvl="0" indent="-228600" algn="just" rtl="0">
              <a:lnSpc>
                <a:spcPct val="150000"/>
              </a:lnSpc>
              <a:spcBef>
                <a:spcPts val="0"/>
              </a:spcBef>
              <a:spcAft>
                <a:spcPts val="0"/>
              </a:spcAft>
              <a:buSzPct val="100000"/>
              <a:buAutoNum type="arabicPeriod"/>
            </a:pPr>
            <a:r>
              <a:rPr lang="en-US" sz="1000" dirty="0" err="1"/>
              <a:t>Menggunakan</a:t>
            </a:r>
            <a:r>
              <a:rPr lang="en-US" sz="1000" dirty="0"/>
              <a:t> Ads </a:t>
            </a:r>
            <a:r>
              <a:rPr lang="en-US" sz="1000" dirty="0" err="1"/>
              <a:t>berbasis</a:t>
            </a:r>
            <a:r>
              <a:rPr lang="en-US" sz="1000" dirty="0"/>
              <a:t> Influencer, customers yang </a:t>
            </a:r>
            <a:r>
              <a:rPr lang="en-US" sz="1000" dirty="0" err="1"/>
              <a:t>cenderung</a:t>
            </a:r>
            <a:r>
              <a:rPr lang="en-US" sz="1000" dirty="0"/>
              <a:t> </a:t>
            </a:r>
            <a:r>
              <a:rPr lang="en-US" sz="1000" dirty="0" err="1"/>
              <a:t>tidak</a:t>
            </a:r>
            <a:r>
              <a:rPr lang="en-US" sz="1000" dirty="0"/>
              <a:t> </a:t>
            </a:r>
            <a:r>
              <a:rPr lang="en-US" sz="1000" dirty="0" err="1"/>
              <a:t>terlalu</a:t>
            </a:r>
            <a:r>
              <a:rPr lang="en-US" sz="1000" dirty="0"/>
              <a:t> lama </a:t>
            </a:r>
            <a:r>
              <a:rPr lang="en-US" sz="1000" dirty="0" err="1"/>
              <a:t>menggunakan</a:t>
            </a:r>
            <a:r>
              <a:rPr lang="en-US" sz="1000" dirty="0"/>
              <a:t> internet </a:t>
            </a:r>
            <a:r>
              <a:rPr lang="en-US" sz="1000" dirty="0" err="1"/>
              <a:t>perlu</a:t>
            </a:r>
            <a:r>
              <a:rPr lang="en-US" sz="1000" dirty="0"/>
              <a:t> dilakukan </a:t>
            </a:r>
            <a:r>
              <a:rPr lang="en-US" sz="1000" dirty="0" err="1"/>
              <a:t>penawaran</a:t>
            </a:r>
            <a:r>
              <a:rPr lang="en-US" sz="1000" dirty="0"/>
              <a:t> </a:t>
            </a:r>
            <a:r>
              <a:rPr lang="en-US" sz="1000" dirty="0" err="1"/>
              <a:t>menggunakan</a:t>
            </a:r>
            <a:r>
              <a:rPr lang="en-US" sz="1000" dirty="0"/>
              <a:t> influencer. Hal ini </a:t>
            </a:r>
            <a:r>
              <a:rPr lang="en-US" sz="1000" dirty="0" err="1"/>
              <a:t>karena</a:t>
            </a:r>
            <a:r>
              <a:rPr lang="en-US" sz="1000" dirty="0"/>
              <a:t> </a:t>
            </a:r>
            <a:r>
              <a:rPr lang="en-US" sz="1000" dirty="0" err="1"/>
              <a:t>sebagian</a:t>
            </a:r>
            <a:r>
              <a:rPr lang="en-US" sz="1000" dirty="0"/>
              <a:t> </a:t>
            </a:r>
            <a:r>
              <a:rPr lang="en-US" sz="1000" dirty="0" err="1"/>
              <a:t>besar</a:t>
            </a:r>
            <a:r>
              <a:rPr lang="en-US" sz="1000" dirty="0"/>
              <a:t> customers </a:t>
            </a:r>
            <a:r>
              <a:rPr lang="en-US" sz="1000" dirty="0" err="1"/>
              <a:t>akan</a:t>
            </a:r>
            <a:r>
              <a:rPr lang="en-US" sz="1000" dirty="0"/>
              <a:t> </a:t>
            </a:r>
            <a:r>
              <a:rPr lang="en-US" sz="1000" dirty="0" err="1"/>
              <a:t>menggunakan</a:t>
            </a:r>
            <a:r>
              <a:rPr lang="en-US" sz="1000" dirty="0"/>
              <a:t> internet </a:t>
            </a:r>
            <a:r>
              <a:rPr lang="en-US" sz="1000" dirty="0" err="1"/>
              <a:t>untuk</a:t>
            </a:r>
            <a:r>
              <a:rPr lang="en-US" sz="1000" dirty="0"/>
              <a:t> </a:t>
            </a:r>
            <a:r>
              <a:rPr lang="en-US" sz="1000" dirty="0" err="1"/>
              <a:t>melihat</a:t>
            </a:r>
            <a:r>
              <a:rPr lang="en-US" sz="1000" dirty="0"/>
              <a:t> </a:t>
            </a:r>
            <a:r>
              <a:rPr lang="en-US" sz="1000" dirty="0" err="1"/>
              <a:t>konten</a:t>
            </a:r>
            <a:r>
              <a:rPr lang="en-US" sz="1000" dirty="0"/>
              <a:t> – </a:t>
            </a:r>
            <a:r>
              <a:rPr lang="en-US" sz="1000" dirty="0" err="1"/>
              <a:t>konten</a:t>
            </a:r>
            <a:r>
              <a:rPr lang="en-US" sz="1000" dirty="0"/>
              <a:t> orang </a:t>
            </a:r>
            <a:r>
              <a:rPr lang="en-US" sz="1000" dirty="0" err="1"/>
              <a:t>terdekat</a:t>
            </a:r>
            <a:r>
              <a:rPr lang="en-US" sz="1000" dirty="0"/>
              <a:t> </a:t>
            </a:r>
            <a:r>
              <a:rPr lang="en-US" sz="1000" dirty="0" err="1"/>
              <a:t>maupun</a:t>
            </a:r>
            <a:r>
              <a:rPr lang="en-US" sz="1000" dirty="0"/>
              <a:t> </a:t>
            </a:r>
            <a:r>
              <a:rPr lang="en-US" sz="1000" dirty="0" err="1"/>
              <a:t>beberapa</a:t>
            </a:r>
            <a:r>
              <a:rPr lang="en-US" sz="1000" dirty="0"/>
              <a:t> </a:t>
            </a:r>
            <a:r>
              <a:rPr lang="en-US" sz="1000" dirty="0" err="1"/>
              <a:t>tokoh</a:t>
            </a:r>
            <a:r>
              <a:rPr lang="en-US" sz="1000" dirty="0"/>
              <a:t> yang </a:t>
            </a:r>
            <a:r>
              <a:rPr lang="en-US" sz="1000" dirty="0" err="1"/>
              <a:t>mereka</a:t>
            </a:r>
            <a:r>
              <a:rPr lang="en-US" sz="1000" dirty="0"/>
              <a:t> </a:t>
            </a:r>
            <a:r>
              <a:rPr lang="en-US" sz="1000" dirty="0" err="1"/>
              <a:t>percayai</a:t>
            </a:r>
            <a:r>
              <a:rPr lang="en-US" sz="1000" dirty="0"/>
              <a:t>, </a:t>
            </a:r>
            <a:r>
              <a:rPr lang="en-US" sz="1000" dirty="0" err="1"/>
              <a:t>jadi</a:t>
            </a:r>
            <a:r>
              <a:rPr lang="en-US" sz="1000" dirty="0"/>
              <a:t> ads </a:t>
            </a:r>
            <a:r>
              <a:rPr lang="en-US" sz="1000" dirty="0" err="1"/>
              <a:t>melalui</a:t>
            </a:r>
            <a:r>
              <a:rPr lang="en-US" sz="1000" dirty="0"/>
              <a:t> influencer kemungkinan </a:t>
            </a:r>
            <a:r>
              <a:rPr lang="en-US" sz="1000" dirty="0" err="1"/>
              <a:t>besar</a:t>
            </a:r>
            <a:r>
              <a:rPr lang="en-US" sz="1000" dirty="0"/>
              <a:t> </a:t>
            </a:r>
            <a:r>
              <a:rPr lang="en-US" sz="1000" dirty="0" err="1"/>
              <a:t>akan</a:t>
            </a:r>
            <a:r>
              <a:rPr lang="en-US" sz="1000" dirty="0"/>
              <a:t> </a:t>
            </a:r>
            <a:r>
              <a:rPr lang="en-US" sz="1000" dirty="0" err="1"/>
              <a:t>membuat</a:t>
            </a:r>
            <a:r>
              <a:rPr lang="en-US" sz="1000" dirty="0"/>
              <a:t> customer </a:t>
            </a:r>
            <a:r>
              <a:rPr lang="en-US" sz="1000" dirty="0" err="1"/>
              <a:t>tersebut</a:t>
            </a:r>
            <a:r>
              <a:rPr lang="en-US" sz="1000" dirty="0"/>
              <a:t> </a:t>
            </a:r>
            <a:r>
              <a:rPr lang="en-US" sz="1000" dirty="0" err="1"/>
              <a:t>tertarik</a:t>
            </a:r>
            <a:r>
              <a:rPr lang="en-US" sz="1000" dirty="0"/>
              <a:t> dan </a:t>
            </a:r>
            <a:r>
              <a:rPr lang="en-US" sz="1000" dirty="0" err="1"/>
              <a:t>percaya</a:t>
            </a:r>
            <a:r>
              <a:rPr lang="en-US" sz="1000" dirty="0"/>
              <a:t> </a:t>
            </a:r>
            <a:r>
              <a:rPr lang="en-US" sz="1000" dirty="0" err="1"/>
              <a:t>atas</a:t>
            </a:r>
            <a:r>
              <a:rPr lang="en-US" sz="1000" dirty="0"/>
              <a:t> </a:t>
            </a:r>
            <a:r>
              <a:rPr lang="en-US" sz="1000" dirty="0" err="1"/>
              <a:t>iklan</a:t>
            </a:r>
            <a:r>
              <a:rPr lang="en-US" sz="1000" dirty="0"/>
              <a:t> yang </a:t>
            </a:r>
            <a:r>
              <a:rPr lang="en-US" sz="1000" dirty="0" err="1"/>
              <a:t>ditawarkan</a:t>
            </a:r>
            <a:r>
              <a:rPr lang="en-US" sz="1000" dirty="0"/>
              <a:t>.</a:t>
            </a:r>
          </a:p>
        </p:txBody>
      </p:sp>
    </p:spTree>
    <p:extLst>
      <p:ext uri="{BB962C8B-B14F-4D97-AF65-F5344CB8AC3E}">
        <p14:creationId xmlns:p14="http://schemas.microsoft.com/office/powerpoint/2010/main" val="2249339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3861326" y="2623450"/>
            <a:ext cx="4569424"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Business Simulation </a:t>
            </a:r>
            <a:endParaRPr sz="32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2953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31"/>
          <p:cNvSpPr txBox="1">
            <a:spLocks noGrp="1"/>
          </p:cNvSpPr>
          <p:nvPr>
            <p:ph type="title"/>
          </p:nvPr>
        </p:nvSpPr>
        <p:spPr>
          <a:xfrm>
            <a:off x="720000" y="41467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Simulation</a:t>
            </a:r>
            <a:endParaRPr dirty="0"/>
          </a:p>
        </p:txBody>
      </p:sp>
      <p:sp>
        <p:nvSpPr>
          <p:cNvPr id="1615" name="Google Shape;1615;p31"/>
          <p:cNvSpPr txBox="1">
            <a:spLocks noGrp="1"/>
          </p:cNvSpPr>
          <p:nvPr>
            <p:ph type="subTitle" idx="1"/>
          </p:nvPr>
        </p:nvSpPr>
        <p:spPr>
          <a:xfrm>
            <a:off x="3448884" y="2571750"/>
            <a:ext cx="4982016" cy="203007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dirty="0" err="1"/>
              <a:t>Tanpa</a:t>
            </a:r>
            <a:r>
              <a:rPr lang="en-US" sz="1000" dirty="0"/>
              <a:t> </a:t>
            </a:r>
            <a:r>
              <a:rPr lang="en-US" sz="1000" dirty="0" err="1"/>
              <a:t>menggunakan</a:t>
            </a:r>
            <a:r>
              <a:rPr lang="en-US" sz="1000" dirty="0"/>
              <a:t> machine learning, </a:t>
            </a:r>
            <a:r>
              <a:rPr lang="en-US" sz="1000" dirty="0" err="1"/>
              <a:t>akan</a:t>
            </a:r>
            <a:r>
              <a:rPr lang="en-US" sz="1000" dirty="0"/>
              <a:t> dilakukan </a:t>
            </a:r>
            <a:r>
              <a:rPr lang="en-US" sz="1000" dirty="0" err="1"/>
              <a:t>perhitungan</a:t>
            </a:r>
            <a:r>
              <a:rPr lang="en-US" sz="1000" dirty="0"/>
              <a:t> profit yang </a:t>
            </a:r>
            <a:r>
              <a:rPr lang="en-US" sz="1000" dirty="0" err="1"/>
              <a:t>didapatkan</a:t>
            </a:r>
            <a:r>
              <a:rPr lang="en-US" sz="1000" dirty="0"/>
              <a:t> oleh </a:t>
            </a:r>
            <a:r>
              <a:rPr lang="en-US" sz="1000" dirty="0" err="1"/>
              <a:t>perusahaan</a:t>
            </a:r>
            <a:r>
              <a:rPr lang="en-US" sz="1000" dirty="0"/>
              <a:t>. </a:t>
            </a:r>
          </a:p>
          <a:p>
            <a:pPr marL="0" lvl="0" indent="0" algn="l" rtl="0">
              <a:lnSpc>
                <a:spcPct val="150000"/>
              </a:lnSpc>
              <a:spcBef>
                <a:spcPts val="0"/>
              </a:spcBef>
              <a:spcAft>
                <a:spcPts val="0"/>
              </a:spcAft>
              <a:buNone/>
            </a:pPr>
            <a:endParaRPr lang="en-US" sz="1000" dirty="0"/>
          </a:p>
          <a:p>
            <a:pPr marL="0" lvl="0" indent="0" algn="l" rtl="0">
              <a:lnSpc>
                <a:spcPct val="150000"/>
              </a:lnSpc>
              <a:spcBef>
                <a:spcPts val="0"/>
              </a:spcBef>
              <a:spcAft>
                <a:spcPts val="0"/>
              </a:spcAft>
              <a:buNone/>
            </a:pPr>
            <a:r>
              <a:rPr lang="en-US" sz="1000" b="1" dirty="0"/>
              <a:t>Profit</a:t>
            </a:r>
            <a:r>
              <a:rPr lang="en-US" sz="1000" dirty="0"/>
              <a:t>  = </a:t>
            </a:r>
            <a:r>
              <a:rPr lang="en-US" sz="1000" b="1" dirty="0"/>
              <a:t>Revenue – Cost</a:t>
            </a:r>
          </a:p>
          <a:p>
            <a:pPr marL="0" lvl="0" indent="0" algn="l" rtl="0">
              <a:lnSpc>
                <a:spcPct val="150000"/>
              </a:lnSpc>
              <a:spcBef>
                <a:spcPts val="0"/>
              </a:spcBef>
              <a:spcAft>
                <a:spcPts val="0"/>
              </a:spcAft>
              <a:buNone/>
            </a:pPr>
            <a:r>
              <a:rPr lang="en-US" sz="1000" b="1" dirty="0"/>
              <a:t>Profit </a:t>
            </a:r>
            <a:r>
              <a:rPr lang="en-US" sz="1000" dirty="0"/>
              <a:t>= </a:t>
            </a:r>
            <a:r>
              <a:rPr lang="en-US" sz="1000" b="1" dirty="0"/>
              <a:t>(Customers Click * Profit Click) – (Total Customers * Cost Ads)</a:t>
            </a:r>
          </a:p>
          <a:p>
            <a:pPr marL="0" lvl="0" indent="0" algn="l" rtl="0">
              <a:lnSpc>
                <a:spcPct val="150000"/>
              </a:lnSpc>
              <a:spcBef>
                <a:spcPts val="0"/>
              </a:spcBef>
              <a:spcAft>
                <a:spcPts val="0"/>
              </a:spcAft>
              <a:buNone/>
            </a:pPr>
            <a:r>
              <a:rPr lang="en-US" sz="1000" b="1" dirty="0"/>
              <a:t>Profit</a:t>
            </a:r>
            <a:r>
              <a:rPr lang="en-US" sz="1000" dirty="0"/>
              <a:t> = </a:t>
            </a:r>
            <a:r>
              <a:rPr lang="en-US" sz="1000" b="1" dirty="0"/>
              <a:t>(96 * Rp 10.000) – (199 * Rp 2.000)</a:t>
            </a:r>
          </a:p>
          <a:p>
            <a:pPr marL="0" lvl="0" indent="0" algn="l" rtl="0">
              <a:lnSpc>
                <a:spcPct val="150000"/>
              </a:lnSpc>
              <a:spcBef>
                <a:spcPts val="0"/>
              </a:spcBef>
              <a:spcAft>
                <a:spcPts val="0"/>
              </a:spcAft>
              <a:buNone/>
            </a:pPr>
            <a:r>
              <a:rPr lang="en-US" sz="1000" b="1" dirty="0"/>
              <a:t>Profit</a:t>
            </a:r>
            <a:r>
              <a:rPr lang="en-US" sz="1000" dirty="0"/>
              <a:t> = </a:t>
            </a:r>
            <a:r>
              <a:rPr lang="en-US" sz="1000" b="1" dirty="0"/>
              <a:t>(Rp 960.000) – (Rp 398.000)</a:t>
            </a:r>
          </a:p>
          <a:p>
            <a:pPr marL="0" lvl="0" indent="0" algn="l" rtl="0">
              <a:lnSpc>
                <a:spcPct val="150000"/>
              </a:lnSpc>
              <a:spcBef>
                <a:spcPts val="0"/>
              </a:spcBef>
              <a:spcAft>
                <a:spcPts val="0"/>
              </a:spcAft>
              <a:buNone/>
            </a:pPr>
            <a:r>
              <a:rPr lang="en-US" sz="1000" b="1" dirty="0"/>
              <a:t>Profit</a:t>
            </a:r>
            <a:r>
              <a:rPr lang="en-US" sz="1000" dirty="0"/>
              <a:t> = </a:t>
            </a:r>
            <a:r>
              <a:rPr lang="en-US" sz="1000" b="1" dirty="0"/>
              <a:t>Rp 562.000</a:t>
            </a:r>
            <a:endParaRPr sz="1000" b="1" dirty="0"/>
          </a:p>
        </p:txBody>
      </p:sp>
      <p:sp>
        <p:nvSpPr>
          <p:cNvPr id="1619" name="Google Shape;1619;p31"/>
          <p:cNvSpPr txBox="1">
            <a:spLocks noGrp="1"/>
          </p:cNvSpPr>
          <p:nvPr>
            <p:ph type="subTitle" idx="5"/>
          </p:nvPr>
        </p:nvSpPr>
        <p:spPr>
          <a:xfrm>
            <a:off x="720000" y="2155684"/>
            <a:ext cx="3164646"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Tanpa Machine Learning</a:t>
            </a:r>
            <a:endParaRPr dirty="0"/>
          </a:p>
        </p:txBody>
      </p:sp>
      <p:sp>
        <p:nvSpPr>
          <p:cNvPr id="1734" name="Google Shape;1615;p31">
            <a:extLst>
              <a:ext uri="{FF2B5EF4-FFF2-40B4-BE49-F238E27FC236}">
                <a16:creationId xmlns:a16="http://schemas.microsoft.com/office/drawing/2014/main" id="{1451CE1A-A2C6-8234-569E-9A2F71ABDA03}"/>
              </a:ext>
            </a:extLst>
          </p:cNvPr>
          <p:cNvSpPr txBox="1">
            <a:spLocks/>
          </p:cNvSpPr>
          <p:nvPr/>
        </p:nvSpPr>
        <p:spPr>
          <a:xfrm>
            <a:off x="720000" y="848516"/>
            <a:ext cx="7856858" cy="1268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just">
              <a:lnSpc>
                <a:spcPct val="150000"/>
              </a:lnSpc>
            </a:pPr>
            <a:r>
              <a:rPr lang="en-US" sz="1000" dirty="0"/>
              <a:t>            </a:t>
            </a:r>
            <a:r>
              <a:rPr lang="en-US" sz="1000" dirty="0" err="1"/>
              <a:t>Simulasi</a:t>
            </a:r>
            <a:r>
              <a:rPr lang="en-US" sz="1000" dirty="0"/>
              <a:t> </a:t>
            </a:r>
            <a:r>
              <a:rPr lang="en-US" sz="1000" dirty="0" err="1"/>
              <a:t>Bisnis</a:t>
            </a:r>
            <a:r>
              <a:rPr lang="en-US" sz="1000" dirty="0"/>
              <a:t> </a:t>
            </a:r>
            <a:r>
              <a:rPr lang="en-US" sz="1000" dirty="0" err="1"/>
              <a:t>akan</a:t>
            </a:r>
            <a:r>
              <a:rPr lang="en-US" sz="1000" dirty="0"/>
              <a:t> dilakukan dengan </a:t>
            </a:r>
            <a:r>
              <a:rPr lang="en-US" sz="1000" b="1" dirty="0" err="1"/>
              <a:t>membandingkan</a:t>
            </a:r>
            <a:r>
              <a:rPr lang="en-US" sz="1000" b="1" dirty="0"/>
              <a:t> </a:t>
            </a:r>
            <a:r>
              <a:rPr lang="en-US" sz="1000" dirty="0" err="1"/>
              <a:t>antara</a:t>
            </a:r>
            <a:r>
              <a:rPr lang="en-US" sz="1000" dirty="0"/>
              <a:t> </a:t>
            </a:r>
            <a:r>
              <a:rPr lang="en-US" sz="1000" b="1" dirty="0" err="1"/>
              <a:t>tanpa</a:t>
            </a:r>
            <a:r>
              <a:rPr lang="en-US" sz="1000" b="1" dirty="0"/>
              <a:t> </a:t>
            </a:r>
            <a:r>
              <a:rPr lang="en-US" sz="1000" dirty="0" err="1"/>
              <a:t>penggunaan</a:t>
            </a:r>
            <a:r>
              <a:rPr lang="en-US" sz="1000" dirty="0"/>
              <a:t> </a:t>
            </a:r>
            <a:r>
              <a:rPr lang="en-US" sz="1000" b="1" dirty="0"/>
              <a:t>machine learning </a:t>
            </a:r>
            <a:r>
              <a:rPr lang="en-US" sz="1000" dirty="0"/>
              <a:t>dengan </a:t>
            </a:r>
            <a:r>
              <a:rPr lang="en-US" sz="1000" b="1" dirty="0" err="1"/>
              <a:t>penggunaan</a:t>
            </a:r>
            <a:r>
              <a:rPr lang="en-US" sz="1000" b="1" dirty="0"/>
              <a:t> machine learning</a:t>
            </a:r>
            <a:r>
              <a:rPr lang="en-US" sz="1000" dirty="0"/>
              <a:t>. </a:t>
            </a:r>
            <a:r>
              <a:rPr lang="en-US" sz="1000" dirty="0" err="1"/>
              <a:t>Simulasi</a:t>
            </a:r>
            <a:r>
              <a:rPr lang="en-US" sz="1000" dirty="0"/>
              <a:t> dilakukan dengan </a:t>
            </a:r>
            <a:r>
              <a:rPr lang="en-US" sz="1000" dirty="0" err="1"/>
              <a:t>menggunakan</a:t>
            </a:r>
            <a:r>
              <a:rPr lang="en-US" sz="1000" dirty="0"/>
              <a:t> </a:t>
            </a:r>
            <a:r>
              <a:rPr lang="en-US" sz="1000" b="1" dirty="0"/>
              <a:t>data testing </a:t>
            </a:r>
            <a:r>
              <a:rPr lang="en-US" sz="1000" dirty="0"/>
              <a:t>yang </a:t>
            </a:r>
            <a:r>
              <a:rPr lang="en-US" sz="1000" dirty="0" err="1"/>
              <a:t>berjumlah</a:t>
            </a:r>
            <a:r>
              <a:rPr lang="en-US" sz="1000" dirty="0"/>
              <a:t> </a:t>
            </a:r>
            <a:r>
              <a:rPr lang="en-US" sz="1000" b="1" dirty="0"/>
              <a:t>199 customers</a:t>
            </a:r>
            <a:r>
              <a:rPr lang="en-US" sz="1000" dirty="0"/>
              <a:t>, Dimana data </a:t>
            </a:r>
            <a:r>
              <a:rPr lang="en-US" sz="1000" dirty="0" err="1"/>
              <a:t>aslinya</a:t>
            </a:r>
            <a:r>
              <a:rPr lang="en-US" sz="1000" dirty="0"/>
              <a:t> customers yang </a:t>
            </a:r>
            <a:r>
              <a:rPr lang="en-US" sz="1000" b="1" dirty="0" err="1"/>
              <a:t>melakukan</a:t>
            </a:r>
            <a:r>
              <a:rPr lang="en-US" sz="1000" b="1" dirty="0"/>
              <a:t> click ads </a:t>
            </a:r>
            <a:r>
              <a:rPr lang="en-US" sz="1000" dirty="0" err="1"/>
              <a:t>sebanyak</a:t>
            </a:r>
            <a:r>
              <a:rPr lang="en-US" sz="1000" dirty="0"/>
              <a:t> </a:t>
            </a:r>
            <a:r>
              <a:rPr lang="en-US" sz="1000" b="1" dirty="0"/>
              <a:t>96 customers </a:t>
            </a:r>
            <a:r>
              <a:rPr lang="en-US" sz="1000" dirty="0"/>
              <a:t>dan </a:t>
            </a:r>
            <a:r>
              <a:rPr lang="en-US" sz="1000" dirty="0" err="1"/>
              <a:t>sebanyak</a:t>
            </a:r>
            <a:r>
              <a:rPr lang="en-US" sz="1000" dirty="0"/>
              <a:t> </a:t>
            </a:r>
            <a:r>
              <a:rPr lang="en-US" sz="1000" b="1" dirty="0"/>
              <a:t>103 customers </a:t>
            </a:r>
            <a:r>
              <a:rPr lang="en-US" sz="1000" b="1" dirty="0" err="1"/>
              <a:t>tidak</a:t>
            </a:r>
            <a:r>
              <a:rPr lang="en-US" sz="1000" b="1" dirty="0"/>
              <a:t> </a:t>
            </a:r>
            <a:r>
              <a:rPr lang="en-US" sz="1000" b="1" dirty="0" err="1"/>
              <a:t>melakukan</a:t>
            </a:r>
            <a:r>
              <a:rPr lang="en-US" sz="1000" b="1" dirty="0"/>
              <a:t> click ads</a:t>
            </a:r>
            <a:r>
              <a:rPr lang="en-US" sz="1000" dirty="0"/>
              <a:t>.  Pada </a:t>
            </a:r>
            <a:r>
              <a:rPr lang="en-US" sz="1000" dirty="0" err="1"/>
              <a:t>tahapan</a:t>
            </a:r>
            <a:r>
              <a:rPr lang="en-US" sz="1000" dirty="0"/>
              <a:t> ini </a:t>
            </a:r>
            <a:r>
              <a:rPr lang="en-US" sz="1000" dirty="0" err="1"/>
              <a:t>diberikan</a:t>
            </a:r>
            <a:r>
              <a:rPr lang="en-US" sz="1000" dirty="0"/>
              <a:t> </a:t>
            </a:r>
            <a:r>
              <a:rPr lang="en-US" sz="1000" b="1" dirty="0" err="1"/>
              <a:t>asumsi</a:t>
            </a:r>
            <a:r>
              <a:rPr lang="en-US" sz="1000" b="1" dirty="0"/>
              <a:t> </a:t>
            </a:r>
            <a:r>
              <a:rPr lang="en-US" sz="1000" dirty="0" err="1"/>
              <a:t>bahwa</a:t>
            </a:r>
            <a:r>
              <a:rPr lang="en-US" sz="1000" dirty="0"/>
              <a:t> </a:t>
            </a:r>
            <a:r>
              <a:rPr lang="en-US" sz="1000" b="1" dirty="0" err="1"/>
              <a:t>biaya</a:t>
            </a:r>
            <a:r>
              <a:rPr lang="en-US" sz="1000" b="1" dirty="0"/>
              <a:t> </a:t>
            </a:r>
            <a:r>
              <a:rPr lang="en-US" sz="1000" b="1" dirty="0" err="1"/>
              <a:t>iklan</a:t>
            </a:r>
            <a:r>
              <a:rPr lang="en-US" sz="1000" b="1" dirty="0"/>
              <a:t> 1 customers </a:t>
            </a:r>
            <a:r>
              <a:rPr lang="en-US" sz="1000" dirty="0" err="1"/>
              <a:t>sebesar</a:t>
            </a:r>
            <a:r>
              <a:rPr lang="en-US" sz="1000" dirty="0"/>
              <a:t> </a:t>
            </a:r>
            <a:r>
              <a:rPr lang="en-US" sz="1000" b="1" dirty="0"/>
              <a:t>Rp 20.000 </a:t>
            </a:r>
            <a:r>
              <a:rPr lang="en-US" sz="1000" dirty="0"/>
              <a:t>dan </a:t>
            </a:r>
            <a:r>
              <a:rPr lang="en-US" sz="1000" b="1" dirty="0"/>
              <a:t>profit </a:t>
            </a:r>
            <a:r>
              <a:rPr lang="en-US" sz="1000" dirty="0"/>
              <a:t>yang </a:t>
            </a:r>
            <a:r>
              <a:rPr lang="en-US" sz="1000" dirty="0" err="1"/>
              <a:t>didapatkan</a:t>
            </a:r>
            <a:r>
              <a:rPr lang="en-US" sz="1000" dirty="0"/>
              <a:t> </a:t>
            </a:r>
            <a:r>
              <a:rPr lang="en-US" sz="1000" dirty="0" err="1"/>
              <a:t>apabila</a:t>
            </a:r>
            <a:r>
              <a:rPr lang="en-US" sz="1000" dirty="0"/>
              <a:t> </a:t>
            </a:r>
            <a:r>
              <a:rPr lang="en-US" sz="1000" b="1" dirty="0"/>
              <a:t>customers click ads </a:t>
            </a:r>
            <a:r>
              <a:rPr lang="en-US" sz="1000" dirty="0" err="1"/>
              <a:t>adalah</a:t>
            </a:r>
            <a:r>
              <a:rPr lang="en-US" sz="1000" dirty="0"/>
              <a:t> </a:t>
            </a:r>
            <a:r>
              <a:rPr lang="en-US" sz="1000" b="1" dirty="0"/>
              <a:t>Rp 50.000</a:t>
            </a:r>
          </a:p>
        </p:txBody>
      </p:sp>
      <p:pic>
        <p:nvPicPr>
          <p:cNvPr id="1736" name="Picture 1735">
            <a:extLst>
              <a:ext uri="{FF2B5EF4-FFF2-40B4-BE49-F238E27FC236}">
                <a16:creationId xmlns:a16="http://schemas.microsoft.com/office/drawing/2014/main" id="{7142BE1A-00AF-C74C-B84B-03B47A1898F1}"/>
              </a:ext>
            </a:extLst>
          </p:cNvPr>
          <p:cNvPicPr>
            <a:picLocks noChangeAspect="1"/>
          </p:cNvPicPr>
          <p:nvPr/>
        </p:nvPicPr>
        <p:blipFill>
          <a:blip r:embed="rId3"/>
          <a:stretch>
            <a:fillRect/>
          </a:stretch>
        </p:blipFill>
        <p:spPr>
          <a:xfrm>
            <a:off x="858380" y="2549718"/>
            <a:ext cx="2452687" cy="2085975"/>
          </a:xfrm>
          <a:prstGeom prst="rect">
            <a:avLst/>
          </a:prstGeom>
        </p:spPr>
      </p:pic>
      <p:sp>
        <p:nvSpPr>
          <p:cNvPr id="2" name="Google Shape;1289;p28">
            <a:extLst>
              <a:ext uri="{FF2B5EF4-FFF2-40B4-BE49-F238E27FC236}">
                <a16:creationId xmlns:a16="http://schemas.microsoft.com/office/drawing/2014/main" id="{725D0BF1-A8D1-A57E-767D-A29215EE1B86}"/>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31"/>
          <p:cNvSpPr txBox="1">
            <a:spLocks noGrp="1"/>
          </p:cNvSpPr>
          <p:nvPr>
            <p:ph type="title"/>
          </p:nvPr>
        </p:nvSpPr>
        <p:spPr>
          <a:xfrm>
            <a:off x="720000" y="41467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Simulation</a:t>
            </a:r>
            <a:endParaRPr dirty="0"/>
          </a:p>
        </p:txBody>
      </p:sp>
      <p:sp>
        <p:nvSpPr>
          <p:cNvPr id="1615" name="Google Shape;1615;p31"/>
          <p:cNvSpPr txBox="1">
            <a:spLocks noGrp="1"/>
          </p:cNvSpPr>
          <p:nvPr>
            <p:ph type="subTitle" idx="1"/>
          </p:nvPr>
        </p:nvSpPr>
        <p:spPr>
          <a:xfrm>
            <a:off x="5070022" y="1446113"/>
            <a:ext cx="3518806" cy="273400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dirty="0"/>
              <a:t>Dengan </a:t>
            </a:r>
            <a:r>
              <a:rPr lang="en-US" sz="1000" dirty="0" err="1"/>
              <a:t>menggunakan</a:t>
            </a:r>
            <a:r>
              <a:rPr lang="en-US" sz="1000" dirty="0"/>
              <a:t> machine learning, </a:t>
            </a:r>
            <a:r>
              <a:rPr lang="en-US" sz="1000" dirty="0" err="1"/>
              <a:t>akan</a:t>
            </a:r>
            <a:r>
              <a:rPr lang="en-US" sz="1000" dirty="0"/>
              <a:t> dilakukan </a:t>
            </a:r>
            <a:r>
              <a:rPr lang="en-US" sz="1000" dirty="0" err="1"/>
              <a:t>perhitungan</a:t>
            </a:r>
            <a:r>
              <a:rPr lang="en-US" sz="1000" dirty="0"/>
              <a:t> profit yang </a:t>
            </a:r>
            <a:r>
              <a:rPr lang="en-US" sz="1000" dirty="0" err="1"/>
              <a:t>didapatkan</a:t>
            </a:r>
            <a:r>
              <a:rPr lang="en-US" sz="1000" dirty="0"/>
              <a:t> oleh </a:t>
            </a:r>
            <a:r>
              <a:rPr lang="en-US" sz="1000" dirty="0" err="1"/>
              <a:t>perusahaan</a:t>
            </a:r>
            <a:r>
              <a:rPr lang="en-US" sz="1000" dirty="0"/>
              <a:t>. </a:t>
            </a:r>
          </a:p>
          <a:p>
            <a:pPr marL="0" lvl="0" indent="0" algn="l" rtl="0">
              <a:lnSpc>
                <a:spcPct val="150000"/>
              </a:lnSpc>
              <a:spcBef>
                <a:spcPts val="0"/>
              </a:spcBef>
              <a:spcAft>
                <a:spcPts val="0"/>
              </a:spcAft>
              <a:buNone/>
            </a:pPr>
            <a:endParaRPr lang="en-US" sz="1000" dirty="0"/>
          </a:p>
          <a:p>
            <a:pPr marL="0" lvl="0" indent="0" algn="l" rtl="0">
              <a:lnSpc>
                <a:spcPct val="150000"/>
              </a:lnSpc>
              <a:spcBef>
                <a:spcPts val="0"/>
              </a:spcBef>
              <a:spcAft>
                <a:spcPts val="0"/>
              </a:spcAft>
              <a:buNone/>
            </a:pPr>
            <a:r>
              <a:rPr lang="en-US" sz="1000" b="1" dirty="0"/>
              <a:t>Profit</a:t>
            </a:r>
            <a:r>
              <a:rPr lang="en-US" sz="1000" dirty="0"/>
              <a:t>  = </a:t>
            </a:r>
            <a:r>
              <a:rPr lang="en-US" sz="1000" b="1" dirty="0"/>
              <a:t>Revenue – Cost</a:t>
            </a:r>
          </a:p>
          <a:p>
            <a:pPr marL="0" lvl="0" indent="0" algn="l" rtl="0">
              <a:lnSpc>
                <a:spcPct val="150000"/>
              </a:lnSpc>
              <a:spcBef>
                <a:spcPts val="0"/>
              </a:spcBef>
              <a:spcAft>
                <a:spcPts val="0"/>
              </a:spcAft>
              <a:buNone/>
            </a:pPr>
            <a:r>
              <a:rPr lang="en-US" sz="1000" b="1" dirty="0"/>
              <a:t>Profit </a:t>
            </a:r>
            <a:r>
              <a:rPr lang="en-US" sz="1000" dirty="0"/>
              <a:t>= </a:t>
            </a:r>
            <a:r>
              <a:rPr lang="en-US" sz="1000" b="1" dirty="0"/>
              <a:t>(Customers Click * Profit Click) – (Total   </a:t>
            </a:r>
          </a:p>
          <a:p>
            <a:pPr marL="0" lvl="0" indent="0" algn="l" rtl="0">
              <a:lnSpc>
                <a:spcPct val="150000"/>
              </a:lnSpc>
              <a:spcBef>
                <a:spcPts val="0"/>
              </a:spcBef>
              <a:spcAft>
                <a:spcPts val="0"/>
              </a:spcAft>
              <a:buNone/>
            </a:pPr>
            <a:r>
              <a:rPr lang="en-US" sz="1000" b="1" dirty="0"/>
              <a:t>                Customers * Cost Ads)</a:t>
            </a:r>
          </a:p>
          <a:p>
            <a:pPr marL="0" lvl="0" indent="0" algn="l" rtl="0">
              <a:lnSpc>
                <a:spcPct val="150000"/>
              </a:lnSpc>
              <a:spcBef>
                <a:spcPts val="0"/>
              </a:spcBef>
              <a:spcAft>
                <a:spcPts val="0"/>
              </a:spcAft>
              <a:buNone/>
            </a:pPr>
            <a:r>
              <a:rPr lang="en-US" sz="1000" b="1" dirty="0"/>
              <a:t>Profit</a:t>
            </a:r>
            <a:r>
              <a:rPr lang="en-US" sz="1000" dirty="0"/>
              <a:t> = </a:t>
            </a:r>
            <a:r>
              <a:rPr lang="en-US" sz="1000" b="1" dirty="0"/>
              <a:t>(92 * Rp 10.000) – (92 * Rp 2000)</a:t>
            </a:r>
          </a:p>
          <a:p>
            <a:pPr marL="0" lvl="0" indent="0" algn="l" rtl="0">
              <a:lnSpc>
                <a:spcPct val="150000"/>
              </a:lnSpc>
              <a:spcBef>
                <a:spcPts val="0"/>
              </a:spcBef>
              <a:spcAft>
                <a:spcPts val="0"/>
              </a:spcAft>
              <a:buNone/>
            </a:pPr>
            <a:r>
              <a:rPr lang="en-US" sz="1000" b="1" dirty="0"/>
              <a:t>Profit</a:t>
            </a:r>
            <a:r>
              <a:rPr lang="en-US" sz="1000" dirty="0"/>
              <a:t> = </a:t>
            </a:r>
            <a:r>
              <a:rPr lang="en-US" sz="1000" b="1" dirty="0"/>
              <a:t>(Rp 920.000) – (Rp 184.000)</a:t>
            </a:r>
          </a:p>
          <a:p>
            <a:pPr marL="0" lvl="0" indent="0" algn="l" rtl="0">
              <a:lnSpc>
                <a:spcPct val="150000"/>
              </a:lnSpc>
              <a:spcBef>
                <a:spcPts val="0"/>
              </a:spcBef>
              <a:spcAft>
                <a:spcPts val="0"/>
              </a:spcAft>
              <a:buNone/>
            </a:pPr>
            <a:r>
              <a:rPr lang="en-US" sz="1000" b="1" dirty="0"/>
              <a:t>Profit</a:t>
            </a:r>
            <a:r>
              <a:rPr lang="en-US" sz="1000" dirty="0"/>
              <a:t> = </a:t>
            </a:r>
            <a:r>
              <a:rPr lang="en-US" sz="1000" b="1" dirty="0"/>
              <a:t>Rp 736.000</a:t>
            </a:r>
            <a:endParaRPr sz="1000" b="1" dirty="0"/>
          </a:p>
        </p:txBody>
      </p:sp>
      <p:sp>
        <p:nvSpPr>
          <p:cNvPr id="1619" name="Google Shape;1619;p31"/>
          <p:cNvSpPr txBox="1">
            <a:spLocks noGrp="1"/>
          </p:cNvSpPr>
          <p:nvPr>
            <p:ph type="subTitle" idx="5"/>
          </p:nvPr>
        </p:nvSpPr>
        <p:spPr>
          <a:xfrm>
            <a:off x="720000" y="987370"/>
            <a:ext cx="333765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Dengan Machine Learning</a:t>
            </a:r>
            <a:endParaRPr dirty="0"/>
          </a:p>
        </p:txBody>
      </p:sp>
      <p:pic>
        <p:nvPicPr>
          <p:cNvPr id="3" name="Picture 2">
            <a:extLst>
              <a:ext uri="{FF2B5EF4-FFF2-40B4-BE49-F238E27FC236}">
                <a16:creationId xmlns:a16="http://schemas.microsoft.com/office/drawing/2014/main" id="{1CD33E19-AFF7-51C8-2118-658B4CCDC8F2}"/>
              </a:ext>
            </a:extLst>
          </p:cNvPr>
          <p:cNvPicPr>
            <a:picLocks noChangeAspect="1"/>
          </p:cNvPicPr>
          <p:nvPr/>
        </p:nvPicPr>
        <p:blipFill>
          <a:blip r:embed="rId3"/>
          <a:stretch>
            <a:fillRect/>
          </a:stretch>
        </p:blipFill>
        <p:spPr>
          <a:xfrm>
            <a:off x="777150" y="1422129"/>
            <a:ext cx="4207908" cy="2734001"/>
          </a:xfrm>
          <a:prstGeom prst="rect">
            <a:avLst/>
          </a:prstGeom>
        </p:spPr>
      </p:pic>
      <p:sp>
        <p:nvSpPr>
          <p:cNvPr id="2" name="Google Shape;1289;p28">
            <a:extLst>
              <a:ext uri="{FF2B5EF4-FFF2-40B4-BE49-F238E27FC236}">
                <a16:creationId xmlns:a16="http://schemas.microsoft.com/office/drawing/2014/main" id="{0DE38FFD-E989-08BD-4A2F-AD3513795DCE}"/>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extLst>
      <p:ext uri="{BB962C8B-B14F-4D97-AF65-F5344CB8AC3E}">
        <p14:creationId xmlns:p14="http://schemas.microsoft.com/office/powerpoint/2010/main" val="1025631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33"/>
          <p:cNvSpPr txBox="1">
            <a:spLocks noGrp="1"/>
          </p:cNvSpPr>
          <p:nvPr>
            <p:ph type="title"/>
          </p:nvPr>
        </p:nvSpPr>
        <p:spPr>
          <a:xfrm>
            <a:off x="3110500" y="1782613"/>
            <a:ext cx="5320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Rp 174.000</a:t>
            </a:r>
            <a:endParaRPr dirty="0"/>
          </a:p>
        </p:txBody>
      </p:sp>
      <p:sp>
        <p:nvSpPr>
          <p:cNvPr id="1710" name="Google Shape;1710;p33"/>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dirty="0"/>
              <a:t>Dengan menggunakan Machine Learning profit yang didapatkan </a:t>
            </a:r>
            <a:r>
              <a:rPr lang="en" sz="1200" b="1" dirty="0"/>
              <a:t>meningkat </a:t>
            </a:r>
            <a:r>
              <a:rPr lang="en" sz="1200" dirty="0"/>
              <a:t>sebesar </a:t>
            </a:r>
            <a:r>
              <a:rPr lang="en" sz="1200" b="1" dirty="0"/>
              <a:t>30,9% </a:t>
            </a:r>
            <a:r>
              <a:rPr lang="en" sz="1200" dirty="0"/>
              <a:t>dibandingkan tanpa menggunakan machine learning.  </a:t>
            </a:r>
            <a:endParaRPr sz="1200" dirty="0"/>
          </a:p>
        </p:txBody>
      </p:sp>
      <p:grpSp>
        <p:nvGrpSpPr>
          <p:cNvPr id="1711" name="Google Shape;1711;p33"/>
          <p:cNvGrpSpPr/>
          <p:nvPr/>
        </p:nvGrpSpPr>
        <p:grpSpPr>
          <a:xfrm>
            <a:off x="713216" y="1123904"/>
            <a:ext cx="2305770" cy="2895692"/>
            <a:chOff x="1539175" y="2330700"/>
            <a:chExt cx="810350" cy="1017675"/>
          </a:xfrm>
        </p:grpSpPr>
        <p:sp>
          <p:nvSpPr>
            <p:cNvPr id="1712" name="Google Shape;1712;p33"/>
            <p:cNvSpPr/>
            <p:nvPr/>
          </p:nvSpPr>
          <p:spPr>
            <a:xfrm>
              <a:off x="1898400" y="2363625"/>
              <a:ext cx="2825" cy="37825"/>
            </a:xfrm>
            <a:custGeom>
              <a:avLst/>
              <a:gdLst/>
              <a:ahLst/>
              <a:cxnLst/>
              <a:rect l="l" t="t" r="r" b="b"/>
              <a:pathLst>
                <a:path w="113" h="1513" extrusionOk="0">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199675" y="2704075"/>
              <a:ext cx="82350" cy="174425"/>
            </a:xfrm>
            <a:custGeom>
              <a:avLst/>
              <a:gdLst/>
              <a:ahLst/>
              <a:cxnLst/>
              <a:rect l="l" t="t" r="r" b="b"/>
              <a:pathLst>
                <a:path w="3294" h="6977" extrusionOk="0">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2221250" y="2699900"/>
              <a:ext cx="76775" cy="195775"/>
            </a:xfrm>
            <a:custGeom>
              <a:avLst/>
              <a:gdLst/>
              <a:ahLst/>
              <a:cxnLst/>
              <a:rect l="l" t="t" r="r" b="b"/>
              <a:pathLst>
                <a:path w="3071" h="7831" extrusionOk="0">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2079525" y="2330700"/>
              <a:ext cx="30425" cy="30175"/>
            </a:xfrm>
            <a:custGeom>
              <a:avLst/>
              <a:gdLst/>
              <a:ahLst/>
              <a:cxnLst/>
              <a:rect l="l" t="t" r="r" b="b"/>
              <a:pathLst>
                <a:path w="1217" h="1207" extrusionOk="0">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2275275" y="3037350"/>
              <a:ext cx="44550" cy="44775"/>
            </a:xfrm>
            <a:custGeom>
              <a:avLst/>
              <a:gdLst/>
              <a:ahLst/>
              <a:cxnLst/>
              <a:rect l="l" t="t" r="r" b="b"/>
              <a:pathLst>
                <a:path w="1782" h="1791" extrusionOk="0">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2281075" y="2533150"/>
              <a:ext cx="3025" cy="16500"/>
            </a:xfrm>
            <a:custGeom>
              <a:avLst/>
              <a:gdLst/>
              <a:ahLst/>
              <a:cxnLst/>
              <a:rect l="l" t="t" r="r" b="b"/>
              <a:pathLst>
                <a:path w="121" h="660" extrusionOk="0">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2281075" y="2567950"/>
              <a:ext cx="3025" cy="16475"/>
            </a:xfrm>
            <a:custGeom>
              <a:avLst/>
              <a:gdLst/>
              <a:ahLst/>
              <a:cxnLst/>
              <a:rect l="l" t="t" r="r" b="b"/>
              <a:pathLst>
                <a:path w="121" h="659" extrusionOk="0">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2291750" y="2557500"/>
              <a:ext cx="16475" cy="2800"/>
            </a:xfrm>
            <a:custGeom>
              <a:avLst/>
              <a:gdLst/>
              <a:ahLst/>
              <a:cxnLst/>
              <a:rect l="l" t="t" r="r" b="b"/>
              <a:pathLst>
                <a:path w="659" h="112" extrusionOk="0">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2256950" y="2557500"/>
              <a:ext cx="16500" cy="2800"/>
            </a:xfrm>
            <a:custGeom>
              <a:avLst/>
              <a:gdLst/>
              <a:ahLst/>
              <a:cxnLst/>
              <a:rect l="l" t="t" r="r" b="b"/>
              <a:pathLst>
                <a:path w="660" h="112" extrusionOk="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2265525" y="2566325"/>
              <a:ext cx="9550" cy="9525"/>
            </a:xfrm>
            <a:custGeom>
              <a:avLst/>
              <a:gdLst/>
              <a:ahLst/>
              <a:cxnLst/>
              <a:rect l="l" t="t" r="r" b="b"/>
              <a:pathLst>
                <a:path w="382" h="381" extrusionOk="0">
                  <a:moveTo>
                    <a:pt x="1" y="381"/>
                  </a:moveTo>
                  <a:lnTo>
                    <a:pt x="38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2263900" y="2564875"/>
              <a:ext cx="12800" cy="12600"/>
            </a:xfrm>
            <a:custGeom>
              <a:avLst/>
              <a:gdLst/>
              <a:ahLst/>
              <a:cxnLst/>
              <a:rect l="l" t="t" r="r" b="b"/>
              <a:pathLst>
                <a:path w="512" h="504" extrusionOk="0">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2290125" y="2541725"/>
              <a:ext cx="9525" cy="9550"/>
            </a:xfrm>
            <a:custGeom>
              <a:avLst/>
              <a:gdLst/>
              <a:ahLst/>
              <a:cxnLst/>
              <a:rect l="l" t="t" r="r" b="b"/>
              <a:pathLst>
                <a:path w="381" h="382" extrusionOk="0">
                  <a:moveTo>
                    <a:pt x="0" y="381"/>
                  </a:moveTo>
                  <a:lnTo>
                    <a:pt x="38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2288500" y="2540275"/>
              <a:ext cx="12775" cy="12625"/>
            </a:xfrm>
            <a:custGeom>
              <a:avLst/>
              <a:gdLst/>
              <a:ahLst/>
              <a:cxnLst/>
              <a:rect l="l" t="t" r="r" b="b"/>
              <a:pathLst>
                <a:path w="511" h="505" extrusionOk="0">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2265525" y="2541725"/>
              <a:ext cx="9550" cy="9550"/>
            </a:xfrm>
            <a:custGeom>
              <a:avLst/>
              <a:gdLst/>
              <a:ahLst/>
              <a:cxnLst/>
              <a:rect l="l" t="t" r="r" b="b"/>
              <a:pathLst>
                <a:path w="382" h="382" extrusionOk="0">
                  <a:moveTo>
                    <a:pt x="1" y="1"/>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2263900" y="2540275"/>
              <a:ext cx="12800" cy="12625"/>
            </a:xfrm>
            <a:custGeom>
              <a:avLst/>
              <a:gdLst/>
              <a:ahLst/>
              <a:cxnLst/>
              <a:rect l="l" t="t" r="r" b="b"/>
              <a:pathLst>
                <a:path w="512" h="505" extrusionOk="0">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2290125" y="2566325"/>
              <a:ext cx="9525" cy="9525"/>
            </a:xfrm>
            <a:custGeom>
              <a:avLst/>
              <a:gdLst/>
              <a:ahLst/>
              <a:cxnLst/>
              <a:rect l="l" t="t" r="r" b="b"/>
              <a:pathLst>
                <a:path w="381" h="381" extrusionOk="0">
                  <a:moveTo>
                    <a:pt x="0" y="0"/>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2288500" y="2564875"/>
              <a:ext cx="12775" cy="12600"/>
            </a:xfrm>
            <a:custGeom>
              <a:avLst/>
              <a:gdLst/>
              <a:ahLst/>
              <a:cxnLst/>
              <a:rect l="l" t="t" r="r" b="b"/>
              <a:pathLst>
                <a:path w="511" h="504" extrusionOk="0">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2241175" y="2381700"/>
              <a:ext cx="19525" cy="19525"/>
            </a:xfrm>
            <a:custGeom>
              <a:avLst/>
              <a:gdLst/>
              <a:ahLst/>
              <a:cxnLst/>
              <a:rect l="l" t="t" r="r" b="b"/>
              <a:pathLst>
                <a:path w="781" h="781" extrusionOk="0">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2330000" y="2906075"/>
              <a:ext cx="19525" cy="19500"/>
            </a:xfrm>
            <a:custGeom>
              <a:avLst/>
              <a:gdLst/>
              <a:ahLst/>
              <a:cxnLst/>
              <a:rect l="l" t="t" r="r" b="b"/>
              <a:pathLst>
                <a:path w="781" h="780" extrusionOk="0">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2228425" y="3186000"/>
              <a:ext cx="12550" cy="12775"/>
            </a:xfrm>
            <a:custGeom>
              <a:avLst/>
              <a:gdLst/>
              <a:ahLst/>
              <a:cxnLst/>
              <a:rect l="l" t="t" r="r" b="b"/>
              <a:pathLst>
                <a:path w="502" h="511" extrusionOk="0">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1942250" y="2555875"/>
              <a:ext cx="313575" cy="313575"/>
            </a:xfrm>
            <a:custGeom>
              <a:avLst/>
              <a:gdLst/>
              <a:ahLst/>
              <a:cxnLst/>
              <a:rect l="l" t="t" r="r" b="b"/>
              <a:pathLst>
                <a:path w="12543" h="12543" extrusionOk="0">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1942250" y="2548100"/>
              <a:ext cx="313575" cy="312075"/>
            </a:xfrm>
            <a:custGeom>
              <a:avLst/>
              <a:gdLst/>
              <a:ahLst/>
              <a:cxnLst/>
              <a:rect l="l" t="t" r="r" b="b"/>
              <a:pathLst>
                <a:path w="12543" h="12483" extrusionOk="0">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1942925" y="2533050"/>
              <a:ext cx="313600" cy="311950"/>
            </a:xfrm>
            <a:custGeom>
              <a:avLst/>
              <a:gdLst/>
              <a:ahLst/>
              <a:cxnLst/>
              <a:rect l="l" t="t" r="r" b="b"/>
              <a:pathLst>
                <a:path w="12544" h="12478" extrusionOk="0">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1941325" y="2531675"/>
              <a:ext cx="316800" cy="314825"/>
            </a:xfrm>
            <a:custGeom>
              <a:avLst/>
              <a:gdLst/>
              <a:ahLst/>
              <a:cxnLst/>
              <a:rect l="l" t="t" r="r" b="b"/>
              <a:pathLst>
                <a:path w="12672" h="12593" extrusionOk="0">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2050775" y="2414100"/>
              <a:ext cx="126425" cy="126275"/>
            </a:xfrm>
            <a:custGeom>
              <a:avLst/>
              <a:gdLst/>
              <a:ahLst/>
              <a:cxnLst/>
              <a:rect l="l" t="t" r="r" b="b"/>
              <a:pathLst>
                <a:path w="5057" h="5051" extrusionOk="0">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2058200" y="2676025"/>
              <a:ext cx="27400" cy="28550"/>
            </a:xfrm>
            <a:custGeom>
              <a:avLst/>
              <a:gdLst/>
              <a:ahLst/>
              <a:cxnLst/>
              <a:rect l="l" t="t" r="r" b="b"/>
              <a:pathLst>
                <a:path w="1096" h="1142" extrusionOk="0">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2088825" y="2662325"/>
              <a:ext cx="22975" cy="53375"/>
            </a:xfrm>
            <a:custGeom>
              <a:avLst/>
              <a:gdLst/>
              <a:ahLst/>
              <a:cxnLst/>
              <a:rect l="l" t="t" r="r" b="b"/>
              <a:pathLst>
                <a:path w="919" h="2135" extrusionOk="0">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2114100" y="2676025"/>
              <a:ext cx="27150" cy="28550"/>
            </a:xfrm>
            <a:custGeom>
              <a:avLst/>
              <a:gdLst/>
              <a:ahLst/>
              <a:cxnLst/>
              <a:rect l="l" t="t" r="r" b="b"/>
              <a:pathLst>
                <a:path w="1086" h="1142" extrusionOk="0">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2002300" y="2589050"/>
              <a:ext cx="99050" cy="81425"/>
            </a:xfrm>
            <a:custGeom>
              <a:avLst/>
              <a:gdLst/>
              <a:ahLst/>
              <a:cxnLst/>
              <a:rect l="l" t="t" r="r" b="b"/>
              <a:pathLst>
                <a:path w="3962" h="3257" extrusionOk="0">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2000925" y="2593400"/>
              <a:ext cx="203875" cy="194875"/>
            </a:xfrm>
            <a:custGeom>
              <a:avLst/>
              <a:gdLst/>
              <a:ahLst/>
              <a:cxnLst/>
              <a:rect l="l" t="t" r="r" b="b"/>
              <a:pathLst>
                <a:path w="8155" h="7795" extrusionOk="0">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2012975" y="2606000"/>
              <a:ext cx="173975" cy="165350"/>
            </a:xfrm>
            <a:custGeom>
              <a:avLst/>
              <a:gdLst/>
              <a:ahLst/>
              <a:cxnLst/>
              <a:rect l="l" t="t" r="r" b="b"/>
              <a:pathLst>
                <a:path w="6959" h="6614" extrusionOk="0">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2033850" y="2508575"/>
              <a:ext cx="13250" cy="56600"/>
            </a:xfrm>
            <a:custGeom>
              <a:avLst/>
              <a:gdLst/>
              <a:ahLst/>
              <a:cxnLst/>
              <a:rect l="l" t="t" r="r" b="b"/>
              <a:pathLst>
                <a:path w="530" h="2264" extrusionOk="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2032450" y="2507175"/>
              <a:ext cx="16025" cy="59400"/>
            </a:xfrm>
            <a:custGeom>
              <a:avLst/>
              <a:gdLst/>
              <a:ahLst/>
              <a:cxnLst/>
              <a:rect l="l" t="t" r="r" b="b"/>
              <a:pathLst>
                <a:path w="641" h="2376" extrusionOk="0">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1764350" y="2410475"/>
              <a:ext cx="53850" cy="477775"/>
            </a:xfrm>
            <a:custGeom>
              <a:avLst/>
              <a:gdLst/>
              <a:ahLst/>
              <a:cxnLst/>
              <a:rect l="l" t="t" r="r" b="b"/>
              <a:pathLst>
                <a:path w="2154" h="19111" extrusionOk="0">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762975" y="2409075"/>
              <a:ext cx="55225" cy="480550"/>
            </a:xfrm>
            <a:custGeom>
              <a:avLst/>
              <a:gdLst/>
              <a:ahLst/>
              <a:cxnLst/>
              <a:rect l="l" t="t" r="r" b="b"/>
              <a:pathLst>
                <a:path w="2209" h="19222" extrusionOk="0">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1768300" y="2473550"/>
              <a:ext cx="6750" cy="56375"/>
            </a:xfrm>
            <a:custGeom>
              <a:avLst/>
              <a:gdLst/>
              <a:ahLst/>
              <a:cxnLst/>
              <a:rect l="l" t="t" r="r" b="b"/>
              <a:pathLst>
                <a:path w="270" h="2255" extrusionOk="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1766088" y="2471511"/>
              <a:ext cx="9550" cy="59625"/>
            </a:xfrm>
            <a:custGeom>
              <a:avLst/>
              <a:gdLst/>
              <a:ahLst/>
              <a:cxnLst/>
              <a:rect l="l" t="t" r="r" b="b"/>
              <a:pathLst>
                <a:path w="382" h="2385" extrusionOk="0">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1768300" y="2548225"/>
              <a:ext cx="6750" cy="56625"/>
            </a:xfrm>
            <a:custGeom>
              <a:avLst/>
              <a:gdLst/>
              <a:ahLst/>
              <a:cxnLst/>
              <a:rect l="l" t="t" r="r" b="b"/>
              <a:pathLst>
                <a:path w="270" h="2265" extrusionOk="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1766088" y="2546411"/>
              <a:ext cx="9550" cy="59400"/>
            </a:xfrm>
            <a:custGeom>
              <a:avLst/>
              <a:gdLst/>
              <a:ahLst/>
              <a:cxnLst/>
              <a:rect l="l" t="t" r="r" b="b"/>
              <a:pathLst>
                <a:path w="382" h="2376" extrusionOk="0">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1778275" y="2410475"/>
              <a:ext cx="261400" cy="477775"/>
            </a:xfrm>
            <a:custGeom>
              <a:avLst/>
              <a:gdLst/>
              <a:ahLst/>
              <a:cxnLst/>
              <a:rect l="l" t="t" r="r" b="b"/>
              <a:pathLst>
                <a:path w="10456" h="19111" extrusionOk="0">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1776650" y="2409075"/>
              <a:ext cx="264425" cy="480550"/>
            </a:xfrm>
            <a:custGeom>
              <a:avLst/>
              <a:gdLst/>
              <a:ahLst/>
              <a:cxnLst/>
              <a:rect l="l" t="t" r="r" b="b"/>
              <a:pathLst>
                <a:path w="10577" h="19222" extrusionOk="0">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1902125" y="2430650"/>
              <a:ext cx="13700" cy="13700"/>
            </a:xfrm>
            <a:custGeom>
              <a:avLst/>
              <a:gdLst/>
              <a:ahLst/>
              <a:cxnLst/>
              <a:rect l="l" t="t" r="r" b="b"/>
              <a:pathLst>
                <a:path w="548" h="548" extrusionOk="0">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1859900" y="2433900"/>
              <a:ext cx="33900" cy="7200"/>
            </a:xfrm>
            <a:custGeom>
              <a:avLst/>
              <a:gdLst/>
              <a:ahLst/>
              <a:cxnLst/>
              <a:rect l="l" t="t" r="r" b="b"/>
              <a:pathLst>
                <a:path w="1356" h="288" extrusionOk="0">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1924625" y="2433900"/>
              <a:ext cx="33875" cy="7200"/>
            </a:xfrm>
            <a:custGeom>
              <a:avLst/>
              <a:gdLst/>
              <a:ahLst/>
              <a:cxnLst/>
              <a:rect l="l" t="t" r="r" b="b"/>
              <a:pathLst>
                <a:path w="1355" h="288" extrusionOk="0">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1798675" y="2455700"/>
              <a:ext cx="220600" cy="392200"/>
            </a:xfrm>
            <a:custGeom>
              <a:avLst/>
              <a:gdLst/>
              <a:ahLst/>
              <a:cxnLst/>
              <a:rect l="l" t="t" r="r" b="b"/>
              <a:pathLst>
                <a:path w="8824" h="15688" extrusionOk="0">
                  <a:moveTo>
                    <a:pt x="1" y="0"/>
                  </a:moveTo>
                  <a:lnTo>
                    <a:pt x="1" y="15687"/>
                  </a:lnTo>
                  <a:lnTo>
                    <a:pt x="8823" y="15687"/>
                  </a:lnTo>
                  <a:lnTo>
                    <a:pt x="88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1797050" y="2454300"/>
              <a:ext cx="223600" cy="394975"/>
            </a:xfrm>
            <a:custGeom>
              <a:avLst/>
              <a:gdLst/>
              <a:ahLst/>
              <a:cxnLst/>
              <a:rect l="l" t="t" r="r" b="b"/>
              <a:pathLst>
                <a:path w="8944" h="15799" extrusionOk="0">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1800075" y="2457075"/>
              <a:ext cx="217575" cy="30175"/>
            </a:xfrm>
            <a:custGeom>
              <a:avLst/>
              <a:gdLst/>
              <a:ahLst/>
              <a:cxnLst/>
              <a:rect l="l" t="t" r="r" b="b"/>
              <a:pathLst>
                <a:path w="8703" h="1207" extrusionOk="0">
                  <a:moveTo>
                    <a:pt x="1" y="1"/>
                  </a:moveTo>
                  <a:lnTo>
                    <a:pt x="1" y="1207"/>
                  </a:lnTo>
                  <a:lnTo>
                    <a:pt x="8702" y="1207"/>
                  </a:lnTo>
                  <a:lnTo>
                    <a:pt x="8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1959625" y="2467050"/>
              <a:ext cx="9775" cy="9775"/>
            </a:xfrm>
            <a:custGeom>
              <a:avLst/>
              <a:gdLst/>
              <a:ahLst/>
              <a:cxnLst/>
              <a:rect l="l" t="t" r="r" b="b"/>
              <a:pathLst>
                <a:path w="391" h="391" extrusionOk="0">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1979125" y="2467050"/>
              <a:ext cx="9750" cy="9775"/>
            </a:xfrm>
            <a:custGeom>
              <a:avLst/>
              <a:gdLst/>
              <a:ahLst/>
              <a:cxnLst/>
              <a:rect l="l" t="t" r="r" b="b"/>
              <a:pathLst>
                <a:path w="390" h="391" extrusionOk="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1999300" y="2467050"/>
              <a:ext cx="9750" cy="9775"/>
            </a:xfrm>
            <a:custGeom>
              <a:avLst/>
              <a:gdLst/>
              <a:ahLst/>
              <a:cxnLst/>
              <a:rect l="l" t="t" r="r" b="b"/>
              <a:pathLst>
                <a:path w="390" h="391" extrusionOk="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1833700" y="2530600"/>
              <a:ext cx="69825" cy="3050"/>
            </a:xfrm>
            <a:custGeom>
              <a:avLst/>
              <a:gdLst/>
              <a:ahLst/>
              <a:cxnLst/>
              <a:rect l="l" t="t" r="r" b="b"/>
              <a:pathLst>
                <a:path w="2793" h="122" extrusionOk="0">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1917425" y="2530600"/>
              <a:ext cx="26925" cy="3050"/>
            </a:xfrm>
            <a:custGeom>
              <a:avLst/>
              <a:gdLst/>
              <a:ahLst/>
              <a:cxnLst/>
              <a:rect l="l" t="t" r="r" b="b"/>
              <a:pathLst>
                <a:path w="1077" h="122" extrusionOk="0">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1960575" y="253060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1915350" y="2582550"/>
              <a:ext cx="70050" cy="3050"/>
            </a:xfrm>
            <a:custGeom>
              <a:avLst/>
              <a:gdLst/>
              <a:ahLst/>
              <a:cxnLst/>
              <a:rect l="l" t="t" r="r" b="b"/>
              <a:pathLst>
                <a:path w="2802" h="122" extrusionOk="0">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1874750" y="2582550"/>
              <a:ext cx="26700" cy="3050"/>
            </a:xfrm>
            <a:custGeom>
              <a:avLst/>
              <a:gdLst/>
              <a:ahLst/>
              <a:cxnLst/>
              <a:rect l="l" t="t" r="r" b="b"/>
              <a:pathLst>
                <a:path w="1068" h="122" extrusionOk="0">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1833700" y="2582550"/>
              <a:ext cx="24850" cy="3050"/>
            </a:xfrm>
            <a:custGeom>
              <a:avLst/>
              <a:gdLst/>
              <a:ahLst/>
              <a:cxnLst/>
              <a:rect l="l" t="t" r="r" b="b"/>
              <a:pathLst>
                <a:path w="994" h="122" extrusionOk="0">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1833700" y="2556350"/>
              <a:ext cx="37375" cy="3025"/>
            </a:xfrm>
            <a:custGeom>
              <a:avLst/>
              <a:gdLst/>
              <a:ahLst/>
              <a:cxnLst/>
              <a:rect l="l" t="t" r="r" b="b"/>
              <a:pathLst>
                <a:path w="1495" h="121" extrusionOk="0">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1882650" y="2556350"/>
              <a:ext cx="61700" cy="3025"/>
            </a:xfrm>
            <a:custGeom>
              <a:avLst/>
              <a:gdLst/>
              <a:ahLst/>
              <a:cxnLst/>
              <a:rect l="l" t="t" r="r" b="b"/>
              <a:pathLst>
                <a:path w="2468" h="121" extrusionOk="0">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1960575" y="2556350"/>
              <a:ext cx="24825" cy="3025"/>
            </a:xfrm>
            <a:custGeom>
              <a:avLst/>
              <a:gdLst/>
              <a:ahLst/>
              <a:cxnLst/>
              <a:rect l="l" t="t" r="r" b="b"/>
              <a:pathLst>
                <a:path w="993" h="121" extrusionOk="0">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1833700" y="2605750"/>
              <a:ext cx="69825" cy="2800"/>
            </a:xfrm>
            <a:custGeom>
              <a:avLst/>
              <a:gdLst/>
              <a:ahLst/>
              <a:cxnLst/>
              <a:rect l="l" t="t" r="r" b="b"/>
              <a:pathLst>
                <a:path w="2793" h="112" extrusionOk="0">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1917425" y="2605750"/>
              <a:ext cx="26925" cy="2800"/>
            </a:xfrm>
            <a:custGeom>
              <a:avLst/>
              <a:gdLst/>
              <a:ahLst/>
              <a:cxnLst/>
              <a:rect l="l" t="t" r="r" b="b"/>
              <a:pathLst>
                <a:path w="1077" h="112" extrusionOk="0">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1833700" y="2688775"/>
              <a:ext cx="69825" cy="3025"/>
            </a:xfrm>
            <a:custGeom>
              <a:avLst/>
              <a:gdLst/>
              <a:ahLst/>
              <a:cxnLst/>
              <a:rect l="l" t="t" r="r" b="b"/>
              <a:pathLst>
                <a:path w="2793" h="121" extrusionOk="0">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17425" y="2688775"/>
              <a:ext cx="26925" cy="3025"/>
            </a:xfrm>
            <a:custGeom>
              <a:avLst/>
              <a:gdLst/>
              <a:ahLst/>
              <a:cxnLst/>
              <a:rect l="l" t="t" r="r" b="b"/>
              <a:pathLst>
                <a:path w="1077" h="121" extrusionOk="0">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1960575" y="2605750"/>
              <a:ext cx="24825" cy="2800"/>
            </a:xfrm>
            <a:custGeom>
              <a:avLst/>
              <a:gdLst/>
              <a:ahLst/>
              <a:cxnLst/>
              <a:rect l="l" t="t" r="r" b="b"/>
              <a:pathLst>
                <a:path w="993" h="112" extrusionOk="0">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1915350" y="2657450"/>
              <a:ext cx="70050" cy="3050"/>
            </a:xfrm>
            <a:custGeom>
              <a:avLst/>
              <a:gdLst/>
              <a:ahLst/>
              <a:cxnLst/>
              <a:rect l="l" t="t" r="r" b="b"/>
              <a:pathLst>
                <a:path w="2802" h="122" extrusionOk="0">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1874750" y="2657450"/>
              <a:ext cx="26700" cy="3050"/>
            </a:xfrm>
            <a:custGeom>
              <a:avLst/>
              <a:gdLst/>
              <a:ahLst/>
              <a:cxnLst/>
              <a:rect l="l" t="t" r="r" b="b"/>
              <a:pathLst>
                <a:path w="1068" h="122" extrusionOk="0">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1833700" y="2657450"/>
              <a:ext cx="24850" cy="3050"/>
            </a:xfrm>
            <a:custGeom>
              <a:avLst/>
              <a:gdLst/>
              <a:ahLst/>
              <a:cxnLst/>
              <a:rect l="l" t="t" r="r" b="b"/>
              <a:pathLst>
                <a:path w="994" h="122" extrusionOk="0">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1874750" y="2716825"/>
              <a:ext cx="26700" cy="3050"/>
            </a:xfrm>
            <a:custGeom>
              <a:avLst/>
              <a:gdLst/>
              <a:ahLst/>
              <a:cxnLst/>
              <a:rect l="l" t="t" r="r" b="b"/>
              <a:pathLst>
                <a:path w="1068" h="122" extrusionOk="0">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1833700" y="2716825"/>
              <a:ext cx="24850" cy="3050"/>
            </a:xfrm>
            <a:custGeom>
              <a:avLst/>
              <a:gdLst/>
              <a:ahLst/>
              <a:cxnLst/>
              <a:rect l="l" t="t" r="r" b="b"/>
              <a:pathLst>
                <a:path w="994" h="122" extrusionOk="0">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1833700" y="2631250"/>
              <a:ext cx="37375" cy="3050"/>
            </a:xfrm>
            <a:custGeom>
              <a:avLst/>
              <a:gdLst/>
              <a:ahLst/>
              <a:cxnLst/>
              <a:rect l="l" t="t" r="r" b="b"/>
              <a:pathLst>
                <a:path w="1495" h="122" extrusionOk="0">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1882650" y="2631250"/>
              <a:ext cx="61700" cy="3050"/>
            </a:xfrm>
            <a:custGeom>
              <a:avLst/>
              <a:gdLst/>
              <a:ahLst/>
              <a:cxnLst/>
              <a:rect l="l" t="t" r="r" b="b"/>
              <a:pathLst>
                <a:path w="2468" h="122" extrusionOk="0">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1960575" y="263125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1833250" y="2744425"/>
              <a:ext cx="61475" cy="3050"/>
            </a:xfrm>
            <a:custGeom>
              <a:avLst/>
              <a:gdLst/>
              <a:ahLst/>
              <a:cxnLst/>
              <a:rect l="l" t="t" r="r" b="b"/>
              <a:pathLst>
                <a:path w="2459" h="122" extrusionOk="0">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1833250" y="2770400"/>
              <a:ext cx="24825" cy="2800"/>
            </a:xfrm>
            <a:custGeom>
              <a:avLst/>
              <a:gdLst/>
              <a:ahLst/>
              <a:cxnLst/>
              <a:rect l="l" t="t" r="r" b="b"/>
              <a:pathLst>
                <a:path w="993" h="112" extrusionOk="0">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1630775" y="2920000"/>
              <a:ext cx="550375" cy="380600"/>
            </a:xfrm>
            <a:custGeom>
              <a:avLst/>
              <a:gdLst/>
              <a:ahLst/>
              <a:cxnLst/>
              <a:rect l="l" t="t" r="r" b="b"/>
              <a:pathLst>
                <a:path w="22015" h="15224" extrusionOk="0">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1629375" y="2918600"/>
              <a:ext cx="553150" cy="383375"/>
            </a:xfrm>
            <a:custGeom>
              <a:avLst/>
              <a:gdLst/>
              <a:ahLst/>
              <a:cxnLst/>
              <a:rect l="l" t="t" r="r" b="b"/>
              <a:pathLst>
                <a:path w="22126" h="15335" extrusionOk="0">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1670900" y="2956625"/>
              <a:ext cx="469875" cy="307325"/>
            </a:xfrm>
            <a:custGeom>
              <a:avLst/>
              <a:gdLst/>
              <a:ahLst/>
              <a:cxnLst/>
              <a:rect l="l" t="t" r="r" b="b"/>
              <a:pathLst>
                <a:path w="18795" h="12293" extrusionOk="0">
                  <a:moveTo>
                    <a:pt x="0" y="1"/>
                  </a:moveTo>
                  <a:lnTo>
                    <a:pt x="0" y="12292"/>
                  </a:lnTo>
                  <a:lnTo>
                    <a:pt x="18795" y="12292"/>
                  </a:lnTo>
                  <a:lnTo>
                    <a:pt x="187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1669500" y="2955000"/>
              <a:ext cx="472675" cy="310325"/>
            </a:xfrm>
            <a:custGeom>
              <a:avLst/>
              <a:gdLst/>
              <a:ahLst/>
              <a:cxnLst/>
              <a:rect l="l" t="t" r="r" b="b"/>
              <a:pathLst>
                <a:path w="18907" h="12413" extrusionOk="0">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1900275" y="2932975"/>
              <a:ext cx="11375" cy="11400"/>
            </a:xfrm>
            <a:custGeom>
              <a:avLst/>
              <a:gdLst/>
              <a:ahLst/>
              <a:cxnLst/>
              <a:rect l="l" t="t" r="r" b="b"/>
              <a:pathLst>
                <a:path w="455" h="456" extrusionOk="0">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1540800" y="3297550"/>
              <a:ext cx="730325" cy="49200"/>
            </a:xfrm>
            <a:custGeom>
              <a:avLst/>
              <a:gdLst/>
              <a:ahLst/>
              <a:cxnLst/>
              <a:rect l="l" t="t" r="r" b="b"/>
              <a:pathLst>
                <a:path w="29213" h="1968" extrusionOk="0">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1539175" y="3296150"/>
              <a:ext cx="733350" cy="52225"/>
            </a:xfrm>
            <a:custGeom>
              <a:avLst/>
              <a:gdLst/>
              <a:ahLst/>
              <a:cxnLst/>
              <a:rect l="l" t="t" r="r" b="b"/>
              <a:pathLst>
                <a:path w="29334" h="2089" extrusionOk="0">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1546350" y="3333725"/>
              <a:ext cx="719200" cy="3050"/>
            </a:xfrm>
            <a:custGeom>
              <a:avLst/>
              <a:gdLst/>
              <a:ahLst/>
              <a:cxnLst/>
              <a:rect l="l" t="t" r="r" b="b"/>
              <a:pathLst>
                <a:path w="28768" h="122" extrusionOk="0">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1836250" y="3300575"/>
              <a:ext cx="139400" cy="15550"/>
            </a:xfrm>
            <a:custGeom>
              <a:avLst/>
              <a:gdLst/>
              <a:ahLst/>
              <a:cxnLst/>
              <a:rect l="l" t="t" r="r" b="b"/>
              <a:pathLst>
                <a:path w="5576" h="622" extrusionOk="0">
                  <a:moveTo>
                    <a:pt x="1" y="0"/>
                  </a:moveTo>
                  <a:lnTo>
                    <a:pt x="1" y="622"/>
                  </a:lnTo>
                  <a:lnTo>
                    <a:pt x="5576" y="622"/>
                  </a:lnTo>
                  <a:lnTo>
                    <a:pt x="55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1834875" y="3299175"/>
              <a:ext cx="142175" cy="18350"/>
            </a:xfrm>
            <a:custGeom>
              <a:avLst/>
              <a:gdLst/>
              <a:ahLst/>
              <a:cxnLst/>
              <a:rect l="l" t="t" r="r" b="b"/>
              <a:pathLst>
                <a:path w="5687" h="734" extrusionOk="0">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1743950" y="3008825"/>
              <a:ext cx="294325" cy="215000"/>
            </a:xfrm>
            <a:custGeom>
              <a:avLst/>
              <a:gdLst/>
              <a:ahLst/>
              <a:cxnLst/>
              <a:rect l="l" t="t" r="r" b="b"/>
              <a:pathLst>
                <a:path w="11773" h="8600" extrusionOk="0">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1760425" y="2992575"/>
              <a:ext cx="294325" cy="36200"/>
            </a:xfrm>
            <a:custGeom>
              <a:avLst/>
              <a:gdLst/>
              <a:ahLst/>
              <a:cxnLst/>
              <a:rect l="l" t="t" r="r" b="b"/>
              <a:pathLst>
                <a:path w="11773" h="1448" extrusionOk="0">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1759025" y="2991175"/>
              <a:ext cx="297350" cy="39000"/>
            </a:xfrm>
            <a:custGeom>
              <a:avLst/>
              <a:gdLst/>
              <a:ahLst/>
              <a:cxnLst/>
              <a:rect l="l" t="t" r="r" b="b"/>
              <a:pathLst>
                <a:path w="11894" h="1560" extrusionOk="0">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1793350" y="3003250"/>
              <a:ext cx="14175" cy="14175"/>
            </a:xfrm>
            <a:custGeom>
              <a:avLst/>
              <a:gdLst/>
              <a:ahLst/>
              <a:cxnLst/>
              <a:rect l="l" t="t" r="r" b="b"/>
              <a:pathLst>
                <a:path w="567" h="567" extrusionOk="0">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1815150" y="3003250"/>
              <a:ext cx="13950" cy="14175"/>
            </a:xfrm>
            <a:custGeom>
              <a:avLst/>
              <a:gdLst/>
              <a:ahLst/>
              <a:cxnLst/>
              <a:rect l="l" t="t" r="r" b="b"/>
              <a:pathLst>
                <a:path w="558" h="567" extrusionOk="0">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1771775" y="3003250"/>
              <a:ext cx="14175" cy="14175"/>
            </a:xfrm>
            <a:custGeom>
              <a:avLst/>
              <a:gdLst/>
              <a:ahLst/>
              <a:cxnLst/>
              <a:rect l="l" t="t" r="r" b="b"/>
              <a:pathLst>
                <a:path w="567" h="567" extrusionOk="0">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1760175" y="3028750"/>
              <a:ext cx="294575" cy="177225"/>
            </a:xfrm>
            <a:custGeom>
              <a:avLst/>
              <a:gdLst/>
              <a:ahLst/>
              <a:cxnLst/>
              <a:rect l="l" t="t" r="r" b="b"/>
              <a:pathLst>
                <a:path w="11783" h="7089" extrusionOk="0">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1758800" y="3027375"/>
              <a:ext cx="297325" cy="179975"/>
            </a:xfrm>
            <a:custGeom>
              <a:avLst/>
              <a:gdLst/>
              <a:ahLst/>
              <a:cxnLst/>
              <a:rect l="l" t="t" r="r" b="b"/>
              <a:pathLst>
                <a:path w="11893" h="7199" extrusionOk="0">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1961950" y="3064475"/>
              <a:ext cx="65200" cy="100675"/>
            </a:xfrm>
            <a:custGeom>
              <a:avLst/>
              <a:gdLst/>
              <a:ahLst/>
              <a:cxnLst/>
              <a:rect l="l" t="t" r="r" b="b"/>
              <a:pathLst>
                <a:path w="2608" h="4027" extrusionOk="0">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1960575" y="3063075"/>
              <a:ext cx="67975" cy="103475"/>
            </a:xfrm>
            <a:custGeom>
              <a:avLst/>
              <a:gdLst/>
              <a:ahLst/>
              <a:cxnLst/>
              <a:rect l="l" t="t" r="r" b="b"/>
              <a:pathLst>
                <a:path w="2719" h="4139" extrusionOk="0">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1963575" y="3066550"/>
              <a:ext cx="62875" cy="97200"/>
            </a:xfrm>
            <a:custGeom>
              <a:avLst/>
              <a:gdLst/>
              <a:ahLst/>
              <a:cxnLst/>
              <a:rect l="l" t="t" r="r" b="b"/>
              <a:pathLst>
                <a:path w="2515" h="3888" extrusionOk="0">
                  <a:moveTo>
                    <a:pt x="1" y="1"/>
                  </a:moveTo>
                  <a:lnTo>
                    <a:pt x="2515" y="388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1961950" y="3065075"/>
              <a:ext cx="66125" cy="100075"/>
            </a:xfrm>
            <a:custGeom>
              <a:avLst/>
              <a:gdLst/>
              <a:ahLst/>
              <a:cxnLst/>
              <a:rect l="l" t="t" r="r" b="b"/>
              <a:pathLst>
                <a:path w="2645" h="4003" extrusionOk="0">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1962425" y="3066100"/>
              <a:ext cx="62625" cy="99050"/>
            </a:xfrm>
            <a:custGeom>
              <a:avLst/>
              <a:gdLst/>
              <a:ahLst/>
              <a:cxnLst/>
              <a:rect l="l" t="t" r="r" b="b"/>
              <a:pathLst>
                <a:path w="2505" h="3962" extrusionOk="0">
                  <a:moveTo>
                    <a:pt x="2505" y="0"/>
                  </a:moveTo>
                  <a:lnTo>
                    <a:pt x="0" y="396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1960800" y="3064700"/>
              <a:ext cx="66125" cy="101850"/>
            </a:xfrm>
            <a:custGeom>
              <a:avLst/>
              <a:gdLst/>
              <a:ahLst/>
              <a:cxnLst/>
              <a:rect l="l" t="t" r="r" b="b"/>
              <a:pathLst>
                <a:path w="2645" h="4074" extrusionOk="0">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1797750" y="3070275"/>
              <a:ext cx="138475" cy="3025"/>
            </a:xfrm>
            <a:custGeom>
              <a:avLst/>
              <a:gdLst/>
              <a:ahLst/>
              <a:cxnLst/>
              <a:rect l="l" t="t" r="r" b="b"/>
              <a:pathLst>
                <a:path w="5539" h="121" extrusionOk="0">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1798000" y="3090900"/>
              <a:ext cx="50350" cy="2825"/>
            </a:xfrm>
            <a:custGeom>
              <a:avLst/>
              <a:gdLst/>
              <a:ahLst/>
              <a:cxnLst/>
              <a:rect l="l" t="t" r="r" b="b"/>
              <a:pathLst>
                <a:path w="2014" h="113" extrusionOk="0">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1865025" y="3090900"/>
              <a:ext cx="60775" cy="2825"/>
            </a:xfrm>
            <a:custGeom>
              <a:avLst/>
              <a:gdLst/>
              <a:ahLst/>
              <a:cxnLst/>
              <a:rect l="l" t="t" r="r" b="b"/>
              <a:pathLst>
                <a:path w="2431" h="113" extrusionOk="0">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1798000" y="3153300"/>
              <a:ext cx="89775" cy="2800"/>
            </a:xfrm>
            <a:custGeom>
              <a:avLst/>
              <a:gdLst/>
              <a:ahLst/>
              <a:cxnLst/>
              <a:rect l="l" t="t" r="r" b="b"/>
              <a:pathLst>
                <a:path w="3591" h="112" extrusionOk="0">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1797750" y="3112475"/>
              <a:ext cx="139650" cy="3050"/>
            </a:xfrm>
            <a:custGeom>
              <a:avLst/>
              <a:gdLst/>
              <a:ahLst/>
              <a:cxnLst/>
              <a:rect l="l" t="t" r="r" b="b"/>
              <a:pathLst>
                <a:path w="5586" h="122" extrusionOk="0">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1798000" y="3133125"/>
              <a:ext cx="46175" cy="2800"/>
            </a:xfrm>
            <a:custGeom>
              <a:avLst/>
              <a:gdLst/>
              <a:ahLst/>
              <a:cxnLst/>
              <a:rect l="l" t="t" r="r" b="b"/>
              <a:pathLst>
                <a:path w="1847" h="112" extrusionOk="0">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1854575" y="3133125"/>
              <a:ext cx="81650" cy="2800"/>
            </a:xfrm>
            <a:custGeom>
              <a:avLst/>
              <a:gdLst/>
              <a:ahLst/>
              <a:cxnLst/>
              <a:rect l="l" t="t" r="r" b="b"/>
              <a:pathLst>
                <a:path w="3266" h="112" extrusionOk="0">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1869425" y="3103200"/>
              <a:ext cx="725" cy="8375"/>
            </a:xfrm>
            <a:custGeom>
              <a:avLst/>
              <a:gdLst/>
              <a:ahLst/>
              <a:cxnLst/>
              <a:rect l="l" t="t" r="r" b="b"/>
              <a:pathLst>
                <a:path w="29" h="335" extrusionOk="0">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2089275" y="2890075"/>
              <a:ext cx="172800" cy="172100"/>
            </a:xfrm>
            <a:custGeom>
              <a:avLst/>
              <a:gdLst/>
              <a:ahLst/>
              <a:cxnLst/>
              <a:rect l="l" t="t" r="r" b="b"/>
              <a:pathLst>
                <a:path w="6912" h="6884" extrusionOk="0">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2083250" y="2879400"/>
              <a:ext cx="173025" cy="172350"/>
            </a:xfrm>
            <a:custGeom>
              <a:avLst/>
              <a:gdLst/>
              <a:ahLst/>
              <a:cxnLst/>
              <a:rect l="l" t="t" r="r" b="b"/>
              <a:pathLst>
                <a:path w="6921" h="6894" extrusionOk="0">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2082550" y="2877775"/>
              <a:ext cx="174200" cy="175600"/>
            </a:xfrm>
            <a:custGeom>
              <a:avLst/>
              <a:gdLst/>
              <a:ahLst/>
              <a:cxnLst/>
              <a:rect l="l" t="t" r="r" b="b"/>
              <a:pathLst>
                <a:path w="6968" h="7024" extrusionOk="0">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2118275" y="2895650"/>
              <a:ext cx="121550" cy="139850"/>
            </a:xfrm>
            <a:custGeom>
              <a:avLst/>
              <a:gdLst/>
              <a:ahLst/>
              <a:cxnLst/>
              <a:rect l="l" t="t" r="r" b="b"/>
              <a:pathLst>
                <a:path w="4862" h="5594" extrusionOk="0">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2116650" y="2894025"/>
              <a:ext cx="123850" cy="142875"/>
            </a:xfrm>
            <a:custGeom>
              <a:avLst/>
              <a:gdLst/>
              <a:ahLst/>
              <a:cxnLst/>
              <a:rect l="l" t="t" r="r" b="b"/>
              <a:pathLst>
                <a:path w="4954" h="5715" extrusionOk="0">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2107375" y="2926025"/>
              <a:ext cx="16250" cy="33650"/>
            </a:xfrm>
            <a:custGeom>
              <a:avLst/>
              <a:gdLst/>
              <a:ahLst/>
              <a:cxnLst/>
              <a:rect l="l" t="t" r="r" b="b"/>
              <a:pathLst>
                <a:path w="650" h="1346" extrusionOk="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2105975" y="2924575"/>
              <a:ext cx="19050" cy="36500"/>
            </a:xfrm>
            <a:custGeom>
              <a:avLst/>
              <a:gdLst/>
              <a:ahLst/>
              <a:cxnLst/>
              <a:rect l="l" t="t" r="r" b="b"/>
              <a:pathLst>
                <a:path w="762" h="1460" extrusionOk="0">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2134725" y="2938300"/>
              <a:ext cx="69850" cy="69850"/>
            </a:xfrm>
            <a:custGeom>
              <a:avLst/>
              <a:gdLst/>
              <a:ahLst/>
              <a:cxnLst/>
              <a:rect l="l" t="t" r="r" b="b"/>
              <a:pathLst>
                <a:path w="2794" h="2794" extrusionOk="0">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2133575" y="2937150"/>
              <a:ext cx="72150" cy="72150"/>
            </a:xfrm>
            <a:custGeom>
              <a:avLst/>
              <a:gdLst/>
              <a:ahLst/>
              <a:cxnLst/>
              <a:rect l="l" t="t" r="r" b="b"/>
              <a:pathLst>
                <a:path w="2886" h="2886" extrusionOk="0">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2144250" y="2947825"/>
              <a:ext cx="50800" cy="50800"/>
            </a:xfrm>
            <a:custGeom>
              <a:avLst/>
              <a:gdLst/>
              <a:ahLst/>
              <a:cxnLst/>
              <a:rect l="l" t="t" r="r" b="b"/>
              <a:pathLst>
                <a:path w="2032" h="2032" extrusionOk="0">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2142850" y="2946425"/>
              <a:ext cx="53825" cy="53825"/>
            </a:xfrm>
            <a:custGeom>
              <a:avLst/>
              <a:gdLst/>
              <a:ahLst/>
              <a:cxnLst/>
              <a:rect l="l" t="t" r="r" b="b"/>
              <a:pathLst>
                <a:path w="2153" h="2153" extrusionOk="0">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2154900" y="2949850"/>
              <a:ext cx="45950" cy="34400"/>
            </a:xfrm>
            <a:custGeom>
              <a:avLst/>
              <a:gdLst/>
              <a:ahLst/>
              <a:cxnLst/>
              <a:rect l="l" t="t" r="r" b="b"/>
              <a:pathLst>
                <a:path w="1838" h="1376" extrusionOk="0">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0;p33">
            <a:extLst>
              <a:ext uri="{FF2B5EF4-FFF2-40B4-BE49-F238E27FC236}">
                <a16:creationId xmlns:a16="http://schemas.microsoft.com/office/drawing/2014/main" id="{296765D0-3FA5-A817-AFA3-8723B0C95C40}"/>
              </a:ext>
            </a:extLst>
          </p:cNvPr>
          <p:cNvSpPr txBox="1">
            <a:spLocks/>
          </p:cNvSpPr>
          <p:nvPr/>
        </p:nvSpPr>
        <p:spPr>
          <a:xfrm>
            <a:off x="3139523" y="1459826"/>
            <a:ext cx="5320200"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9pPr>
          </a:lstStyle>
          <a:p>
            <a:pPr marL="0" indent="0"/>
            <a:r>
              <a:rPr lang="en-US" sz="1200" b="1" dirty="0"/>
              <a:t>P</a:t>
            </a:r>
            <a:r>
              <a:rPr lang="en-ID" sz="1200" b="1" dirty="0" err="1"/>
              <a:t>eningkatan</a:t>
            </a:r>
            <a:r>
              <a:rPr lang="en-ID" sz="1200" b="1" dirty="0"/>
              <a:t> Profit :</a:t>
            </a:r>
            <a:r>
              <a:rPr lang="en-ID" sz="1200" dirty="0"/>
              <a:t>  </a:t>
            </a:r>
          </a:p>
        </p:txBody>
      </p:sp>
    </p:spTree>
    <p:extLst>
      <p:ext uri="{BB962C8B-B14F-4D97-AF65-F5344CB8AC3E}">
        <p14:creationId xmlns:p14="http://schemas.microsoft.com/office/powerpoint/2010/main" val="3586977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3861326" y="2623450"/>
            <a:ext cx="4569424"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Finalisasi Model</a:t>
            </a:r>
            <a:endParaRPr sz="32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1903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34"/>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Saved Model Machine Learning</a:t>
            </a:r>
            <a:endParaRPr dirty="0"/>
          </a:p>
        </p:txBody>
      </p:sp>
      <p:pic>
        <p:nvPicPr>
          <p:cNvPr id="3" name="Picture 2">
            <a:extLst>
              <a:ext uri="{FF2B5EF4-FFF2-40B4-BE49-F238E27FC236}">
                <a16:creationId xmlns:a16="http://schemas.microsoft.com/office/drawing/2014/main" id="{F78BA5DD-28A0-CB3C-2AE4-B9165F5B2847}"/>
              </a:ext>
            </a:extLst>
          </p:cNvPr>
          <p:cNvPicPr>
            <a:picLocks noChangeAspect="1"/>
          </p:cNvPicPr>
          <p:nvPr/>
        </p:nvPicPr>
        <p:blipFill>
          <a:blip r:embed="rId3"/>
          <a:stretch>
            <a:fillRect/>
          </a:stretch>
        </p:blipFill>
        <p:spPr>
          <a:xfrm>
            <a:off x="720000" y="1855787"/>
            <a:ext cx="3962400" cy="1533525"/>
          </a:xfrm>
          <a:prstGeom prst="rect">
            <a:avLst/>
          </a:prstGeom>
        </p:spPr>
      </p:pic>
      <p:sp>
        <p:nvSpPr>
          <p:cNvPr id="4" name="Google Shape;1615;p31">
            <a:extLst>
              <a:ext uri="{FF2B5EF4-FFF2-40B4-BE49-F238E27FC236}">
                <a16:creationId xmlns:a16="http://schemas.microsoft.com/office/drawing/2014/main" id="{AC4899A0-480B-5509-E290-AC3E2C1F96D1}"/>
              </a:ext>
            </a:extLst>
          </p:cNvPr>
          <p:cNvSpPr txBox="1">
            <a:spLocks/>
          </p:cNvSpPr>
          <p:nvPr/>
        </p:nvSpPr>
        <p:spPr>
          <a:xfrm>
            <a:off x="5070022" y="1446113"/>
            <a:ext cx="3518806" cy="27340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000" b="1" dirty="0" err="1"/>
              <a:t>Tahapan</a:t>
            </a:r>
            <a:r>
              <a:rPr lang="en-US" sz="1000" b="1" dirty="0"/>
              <a:t> </a:t>
            </a:r>
            <a:r>
              <a:rPr lang="en-US" sz="1000" b="1" dirty="0" err="1"/>
              <a:t>Finalisasi</a:t>
            </a:r>
            <a:r>
              <a:rPr lang="en-US" sz="1000" b="1" dirty="0"/>
              <a:t> Model </a:t>
            </a:r>
            <a:r>
              <a:rPr lang="en-US" sz="1000" dirty="0" err="1"/>
              <a:t>merupakan</a:t>
            </a:r>
            <a:r>
              <a:rPr lang="en-US" sz="1000" dirty="0"/>
              <a:t> </a:t>
            </a:r>
            <a:r>
              <a:rPr lang="en-US" sz="1000" dirty="0" err="1"/>
              <a:t>tahapan</a:t>
            </a:r>
            <a:r>
              <a:rPr lang="en-US" sz="1000" dirty="0"/>
              <a:t> Dimana model yang </a:t>
            </a:r>
            <a:r>
              <a:rPr lang="en-US" sz="1000" dirty="0" err="1"/>
              <a:t>sudah</a:t>
            </a:r>
            <a:r>
              <a:rPr lang="en-US" sz="1000" dirty="0"/>
              <a:t> </a:t>
            </a:r>
            <a:r>
              <a:rPr lang="en-US" sz="1000" dirty="0" err="1"/>
              <a:t>dibuat</a:t>
            </a:r>
            <a:r>
              <a:rPr lang="en-US" sz="1000" dirty="0"/>
              <a:t> dan </a:t>
            </a:r>
            <a:r>
              <a:rPr lang="en-US" sz="1000" dirty="0" err="1"/>
              <a:t>dilatih</a:t>
            </a:r>
            <a:r>
              <a:rPr lang="en-US" sz="1000" dirty="0"/>
              <a:t> pada </a:t>
            </a:r>
            <a:r>
              <a:rPr lang="en-US" sz="1000" dirty="0" err="1"/>
              <a:t>tahapan</a:t>
            </a:r>
            <a:r>
              <a:rPr lang="en-US" sz="1000" dirty="0"/>
              <a:t> </a:t>
            </a:r>
            <a:r>
              <a:rPr lang="en-US" sz="1000" dirty="0" err="1"/>
              <a:t>sebelumnya</a:t>
            </a:r>
            <a:r>
              <a:rPr lang="en-US" sz="1000" dirty="0"/>
              <a:t> </a:t>
            </a:r>
            <a:r>
              <a:rPr lang="en-US" sz="1000" dirty="0" err="1"/>
              <a:t>disimpan</a:t>
            </a:r>
            <a:r>
              <a:rPr lang="en-US" sz="1000" dirty="0"/>
              <a:t> dalam </a:t>
            </a:r>
            <a:r>
              <a:rPr lang="en-US" sz="1000" dirty="0" err="1"/>
              <a:t>sebuah</a:t>
            </a:r>
            <a:r>
              <a:rPr lang="en-US" sz="1000" dirty="0"/>
              <a:t> format </a:t>
            </a:r>
            <a:r>
              <a:rPr lang="en-US" sz="1000" dirty="0" err="1"/>
              <a:t>khusus</a:t>
            </a:r>
            <a:r>
              <a:rPr lang="en-US" sz="1000" dirty="0"/>
              <a:t>. </a:t>
            </a:r>
            <a:r>
              <a:rPr lang="en-US" sz="1000" dirty="0" err="1"/>
              <a:t>Tahapan</a:t>
            </a:r>
            <a:r>
              <a:rPr lang="en-US" sz="1000" dirty="0"/>
              <a:t> ini dilakukan agar model dapat </a:t>
            </a:r>
            <a:r>
              <a:rPr lang="en-US" sz="1000" dirty="0" err="1"/>
              <a:t>digunakan</a:t>
            </a:r>
            <a:r>
              <a:rPr lang="en-US" sz="1000" dirty="0"/>
              <a:t> Kembali </a:t>
            </a:r>
            <a:r>
              <a:rPr lang="en-US" sz="1000" dirty="0" err="1"/>
              <a:t>untuk</a:t>
            </a:r>
            <a:r>
              <a:rPr lang="en-US" sz="1000" dirty="0"/>
              <a:t> </a:t>
            </a:r>
            <a:r>
              <a:rPr lang="en-US" sz="1000" dirty="0" err="1"/>
              <a:t>melakukan</a:t>
            </a:r>
            <a:r>
              <a:rPr lang="en-US" sz="1000" dirty="0"/>
              <a:t> </a:t>
            </a:r>
            <a:r>
              <a:rPr lang="en-US" sz="1000" dirty="0" err="1"/>
              <a:t>prediksi</a:t>
            </a:r>
            <a:r>
              <a:rPr lang="en-US" sz="1000" dirty="0"/>
              <a:t> pada data – data yang lain. </a:t>
            </a:r>
            <a:r>
              <a:rPr lang="en-US" sz="1000" dirty="0" err="1"/>
              <a:t>Tentunya</a:t>
            </a:r>
            <a:r>
              <a:rPr lang="en-US" sz="1000" dirty="0"/>
              <a:t> </a:t>
            </a:r>
            <a:r>
              <a:rPr lang="en-US" sz="1000" dirty="0" err="1"/>
              <a:t>jika</a:t>
            </a:r>
            <a:r>
              <a:rPr lang="en-US" sz="1000" dirty="0"/>
              <a:t> </a:t>
            </a:r>
            <a:r>
              <a:rPr lang="en-US" sz="1000" dirty="0" err="1"/>
              <a:t>ingin</a:t>
            </a:r>
            <a:r>
              <a:rPr lang="en-US" sz="1000" dirty="0"/>
              <a:t> </a:t>
            </a:r>
            <a:r>
              <a:rPr lang="en-US" sz="1000" dirty="0" err="1"/>
              <a:t>menggunakan</a:t>
            </a:r>
            <a:r>
              <a:rPr lang="en-US" sz="1000" dirty="0"/>
              <a:t> Kembali model yang </a:t>
            </a:r>
            <a:r>
              <a:rPr lang="en-US" sz="1000" dirty="0" err="1"/>
              <a:t>telah</a:t>
            </a:r>
            <a:r>
              <a:rPr lang="en-US" sz="1000" dirty="0"/>
              <a:t> </a:t>
            </a:r>
            <a:r>
              <a:rPr lang="en-US" sz="1000" dirty="0" err="1"/>
              <a:t>dilatih</a:t>
            </a:r>
            <a:r>
              <a:rPr lang="en-US" sz="1000" dirty="0"/>
              <a:t> atau </a:t>
            </a:r>
            <a:r>
              <a:rPr lang="en-US" sz="1000" dirty="0" err="1"/>
              <a:t>disimpan</a:t>
            </a:r>
            <a:r>
              <a:rPr lang="en-US" sz="1000" dirty="0"/>
              <a:t> ini, </a:t>
            </a:r>
            <a:r>
              <a:rPr lang="en-US" sz="1000" dirty="0" err="1"/>
              <a:t>hanya</a:t>
            </a:r>
            <a:r>
              <a:rPr lang="en-US" sz="1000" dirty="0"/>
              <a:t> </a:t>
            </a:r>
            <a:r>
              <a:rPr lang="en-US" sz="1000" dirty="0" err="1"/>
              <a:t>perlu</a:t>
            </a:r>
            <a:r>
              <a:rPr lang="en-US" sz="1000" dirty="0"/>
              <a:t> </a:t>
            </a:r>
            <a:r>
              <a:rPr lang="en-US" sz="1000" dirty="0" err="1"/>
              <a:t>melakukan</a:t>
            </a:r>
            <a:r>
              <a:rPr lang="en-US" sz="1000" dirty="0"/>
              <a:t> load pada </a:t>
            </a:r>
            <a:r>
              <a:rPr lang="en-US" sz="1000" dirty="0" err="1"/>
              <a:t>modelnya</a:t>
            </a:r>
            <a:r>
              <a:rPr lang="en-US" sz="1000" dirty="0"/>
              <a:t> </a:t>
            </a:r>
            <a:r>
              <a:rPr lang="en-US" sz="1000" dirty="0" err="1"/>
              <a:t>saja</a:t>
            </a:r>
            <a:r>
              <a:rPr lang="en-US" sz="1000" dirty="0"/>
              <a:t>, </a:t>
            </a:r>
            <a:r>
              <a:rPr lang="en-US" sz="1000" dirty="0" err="1"/>
              <a:t>tanpa</a:t>
            </a:r>
            <a:r>
              <a:rPr lang="en-US" sz="1000" dirty="0"/>
              <a:t> </a:t>
            </a:r>
            <a:r>
              <a:rPr lang="en-US" sz="1000" dirty="0" err="1"/>
              <a:t>perlu</a:t>
            </a:r>
            <a:r>
              <a:rPr lang="en-US" sz="1000" dirty="0"/>
              <a:t> </a:t>
            </a:r>
            <a:r>
              <a:rPr lang="en-US" sz="1000" dirty="0" err="1"/>
              <a:t>melakukan</a:t>
            </a:r>
            <a:r>
              <a:rPr lang="en-US" sz="1000" dirty="0"/>
              <a:t> end to end </a:t>
            </a:r>
            <a:r>
              <a:rPr lang="en-US" sz="1000" dirty="0" err="1"/>
              <a:t>analisis</a:t>
            </a:r>
            <a:r>
              <a:rPr lang="en-US" sz="1000" dirty="0"/>
              <a:t> </a:t>
            </a:r>
            <a:r>
              <a:rPr lang="en-US" sz="1000" dirty="0" err="1"/>
              <a:t>dari</a:t>
            </a:r>
            <a:r>
              <a:rPr lang="en-US" sz="1000" dirty="0"/>
              <a:t> </a:t>
            </a:r>
            <a:r>
              <a:rPr lang="en-US" sz="1000" dirty="0" err="1"/>
              <a:t>awal</a:t>
            </a:r>
            <a:r>
              <a:rPr lang="en-US" sz="1000" dirty="0"/>
              <a:t>. </a:t>
            </a:r>
            <a:endParaRPr lang="en-US" sz="1000" b="1" dirty="0"/>
          </a:p>
        </p:txBody>
      </p:sp>
      <p:sp>
        <p:nvSpPr>
          <p:cNvPr id="2" name="Google Shape;1289;p28">
            <a:extLst>
              <a:ext uri="{FF2B5EF4-FFF2-40B4-BE49-F238E27FC236}">
                <a16:creationId xmlns:a16="http://schemas.microsoft.com/office/drawing/2014/main" id="{D97AB8A9-1104-2286-4DE7-03964FC722C0}"/>
              </a:ext>
            </a:extLst>
          </p:cNvPr>
          <p:cNvSpPr txBox="1">
            <a:spLocks/>
          </p:cNvSpPr>
          <p:nvPr/>
        </p:nvSpPr>
        <p:spPr>
          <a:xfrm>
            <a:off x="7416800" y="4426195"/>
            <a:ext cx="1220133" cy="30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D" sz="1000" dirty="0"/>
              <a:t>File Code </a:t>
            </a:r>
            <a:r>
              <a:rPr lang="en-ID" sz="1000" dirty="0" err="1">
                <a:solidFill>
                  <a:schemeClr val="tx2"/>
                </a:solidFill>
                <a:hlinkClick r:id="rId4">
                  <a:extLst>
                    <a:ext uri="{A12FA001-AC4F-418D-AE19-62706E023703}">
                      <ahyp:hlinkClr xmlns:ahyp="http://schemas.microsoft.com/office/drawing/2018/hyperlinkcolor" val="tx"/>
                    </a:ext>
                  </a:extLst>
                </a:hlinkClick>
              </a:rPr>
              <a:t>Disini</a:t>
            </a:r>
            <a:endParaRPr lang="en-ID" sz="1000" dirty="0">
              <a:solidFill>
                <a:schemeClr val="tx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3"/>
          <p:cNvSpPr txBox="1">
            <a:spLocks noGrp="1"/>
          </p:cNvSpPr>
          <p:nvPr>
            <p:ph type="title"/>
          </p:nvPr>
        </p:nvSpPr>
        <p:spPr>
          <a:xfrm>
            <a:off x="3982625" y="117358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2122" name="Google Shape;2122;p43"/>
          <p:cNvSpPr txBox="1">
            <a:spLocks noGrp="1"/>
          </p:cNvSpPr>
          <p:nvPr>
            <p:ph type="subTitle" idx="1"/>
          </p:nvPr>
        </p:nvSpPr>
        <p:spPr>
          <a:xfrm>
            <a:off x="3982625" y="2246376"/>
            <a:ext cx="4448100" cy="13249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1000"/>
              </a:spcBef>
              <a:spcAft>
                <a:spcPts val="0"/>
              </a:spcAft>
              <a:buNone/>
            </a:pPr>
            <a:r>
              <a:rPr lang="en" sz="1200" dirty="0">
                <a:hlinkClick r:id="rId3"/>
              </a:rPr>
              <a:t>ammarbaasir19@gmail.com</a:t>
            </a:r>
            <a:r>
              <a:rPr lang="en" sz="1200" dirty="0"/>
              <a:t> </a:t>
            </a:r>
            <a:endParaRPr sz="1200" dirty="0"/>
          </a:p>
          <a:p>
            <a:pPr marL="0" lvl="0" indent="0" algn="l" rtl="0">
              <a:spcBef>
                <a:spcPts val="0"/>
              </a:spcBef>
              <a:spcAft>
                <a:spcPts val="0"/>
              </a:spcAft>
              <a:buNone/>
            </a:pPr>
            <a:r>
              <a:rPr lang="en-ID" sz="1200" dirty="0">
                <a:hlinkClick r:id="rId4"/>
              </a:rPr>
              <a:t>https://www.linkedin.com/in/ammar-baasir-973873234/</a:t>
            </a:r>
            <a:r>
              <a:rPr lang="en" sz="1200" dirty="0"/>
              <a:t> </a:t>
            </a:r>
            <a:endParaRPr sz="1200" dirty="0"/>
          </a:p>
        </p:txBody>
      </p:sp>
      <p:grpSp>
        <p:nvGrpSpPr>
          <p:cNvPr id="2124" name="Google Shape;2124;p43"/>
          <p:cNvGrpSpPr/>
          <p:nvPr/>
        </p:nvGrpSpPr>
        <p:grpSpPr>
          <a:xfrm>
            <a:off x="713188" y="1198193"/>
            <a:ext cx="2994401" cy="2992970"/>
            <a:chOff x="699850" y="2299150"/>
            <a:chExt cx="1046225" cy="1045725"/>
          </a:xfrm>
        </p:grpSpPr>
        <p:sp>
          <p:nvSpPr>
            <p:cNvPr id="2125" name="Google Shape;2125;p43"/>
            <p:cNvSpPr/>
            <p:nvPr/>
          </p:nvSpPr>
          <p:spPr>
            <a:xfrm>
              <a:off x="1178075" y="2506950"/>
              <a:ext cx="225225" cy="137075"/>
            </a:xfrm>
            <a:custGeom>
              <a:avLst/>
              <a:gdLst/>
              <a:ahLst/>
              <a:cxnLst/>
              <a:rect l="l" t="t" r="r" b="b"/>
              <a:pathLst>
                <a:path w="9009" h="5483" extrusionOk="0">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1106400" y="2607825"/>
              <a:ext cx="3050" cy="52450"/>
            </a:xfrm>
            <a:custGeom>
              <a:avLst/>
              <a:gdLst/>
              <a:ahLst/>
              <a:cxnLst/>
              <a:rect l="l" t="t" r="r" b="b"/>
              <a:pathLst>
                <a:path w="122" h="2098" extrusionOk="0">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874500" y="2607825"/>
              <a:ext cx="159350" cy="393350"/>
            </a:xfrm>
            <a:custGeom>
              <a:avLst/>
              <a:gdLst/>
              <a:ahLst/>
              <a:cxnLst/>
              <a:rect l="l" t="t" r="r" b="b"/>
              <a:pathLst>
                <a:path w="6374" h="15734" extrusionOk="0">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699850" y="2962250"/>
              <a:ext cx="191375" cy="190375"/>
            </a:xfrm>
            <a:custGeom>
              <a:avLst/>
              <a:gdLst/>
              <a:ahLst/>
              <a:cxnLst/>
              <a:rect l="l" t="t" r="r" b="b"/>
              <a:pathLst>
                <a:path w="7655" h="7615" extrusionOk="0">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831825" y="2596225"/>
              <a:ext cx="95800" cy="95400"/>
            </a:xfrm>
            <a:custGeom>
              <a:avLst/>
              <a:gdLst/>
              <a:ahLst/>
              <a:cxnLst/>
              <a:rect l="l" t="t" r="r" b="b"/>
              <a:pathLst>
                <a:path w="3832" h="3816" extrusionOk="0">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830200" y="2594850"/>
              <a:ext cx="98825" cy="98350"/>
            </a:xfrm>
            <a:custGeom>
              <a:avLst/>
              <a:gdLst/>
              <a:ahLst/>
              <a:cxnLst/>
              <a:rect l="l" t="t" r="r" b="b"/>
              <a:pathLst>
                <a:path w="3953" h="3934" extrusionOk="0">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849225" y="2701300"/>
              <a:ext cx="3025" cy="246550"/>
            </a:xfrm>
            <a:custGeom>
              <a:avLst/>
              <a:gdLst/>
              <a:ahLst/>
              <a:cxnLst/>
              <a:rect l="l" t="t" r="r" b="b"/>
              <a:pathLst>
                <a:path w="121" h="9862" extrusionOk="0">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888650" y="2354575"/>
              <a:ext cx="43150" cy="43400"/>
            </a:xfrm>
            <a:custGeom>
              <a:avLst/>
              <a:gdLst/>
              <a:ahLst/>
              <a:cxnLst/>
              <a:rect l="l" t="t" r="r" b="b"/>
              <a:pathLst>
                <a:path w="1726" h="1736" extrusionOk="0">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1122175" y="3270875"/>
              <a:ext cx="44800" cy="44550"/>
            </a:xfrm>
            <a:custGeom>
              <a:avLst/>
              <a:gdLst/>
              <a:ahLst/>
              <a:cxnLst/>
              <a:rect l="l" t="t" r="r" b="b"/>
              <a:pathLst>
                <a:path w="1792" h="1782" extrusionOk="0">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1306550" y="2306100"/>
              <a:ext cx="2825" cy="16500"/>
            </a:xfrm>
            <a:custGeom>
              <a:avLst/>
              <a:gdLst/>
              <a:ahLst/>
              <a:cxnLst/>
              <a:rect l="l" t="t" r="r" b="b"/>
              <a:pathLst>
                <a:path w="113" h="660" extrusionOk="0">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1306550" y="2340900"/>
              <a:ext cx="2825" cy="16475"/>
            </a:xfrm>
            <a:custGeom>
              <a:avLst/>
              <a:gdLst/>
              <a:ahLst/>
              <a:cxnLst/>
              <a:rect l="l" t="t" r="r" b="b"/>
              <a:pathLst>
                <a:path w="113" h="659" extrusionOk="0">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1317225" y="2330225"/>
              <a:ext cx="16500" cy="3050"/>
            </a:xfrm>
            <a:custGeom>
              <a:avLst/>
              <a:gdLst/>
              <a:ahLst/>
              <a:cxnLst/>
              <a:rect l="l" t="t" r="r" b="b"/>
              <a:pathLst>
                <a:path w="660" h="122" extrusionOk="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1282425" y="2330225"/>
              <a:ext cx="16500" cy="3050"/>
            </a:xfrm>
            <a:custGeom>
              <a:avLst/>
              <a:gdLst/>
              <a:ahLst/>
              <a:cxnLst/>
              <a:rect l="l" t="t" r="r" b="b"/>
              <a:pathLst>
                <a:path w="660" h="122" extrusionOk="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1290775" y="2339275"/>
              <a:ext cx="9775" cy="9525"/>
            </a:xfrm>
            <a:custGeom>
              <a:avLst/>
              <a:gdLst/>
              <a:ahLst/>
              <a:cxnLst/>
              <a:rect l="l" t="t" r="r" b="b"/>
              <a:pathLst>
                <a:path w="391" h="381" extrusionOk="0">
                  <a:moveTo>
                    <a:pt x="1" y="381"/>
                  </a:moveTo>
                  <a:lnTo>
                    <a:pt x="39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1289400" y="2337775"/>
              <a:ext cx="12775" cy="12425"/>
            </a:xfrm>
            <a:custGeom>
              <a:avLst/>
              <a:gdLst/>
              <a:ahLst/>
              <a:cxnLst/>
              <a:rect l="l" t="t" r="r" b="b"/>
              <a:pathLst>
                <a:path w="511" h="497" extrusionOk="0">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1315375" y="2314700"/>
              <a:ext cx="9750" cy="9525"/>
            </a:xfrm>
            <a:custGeom>
              <a:avLst/>
              <a:gdLst/>
              <a:ahLst/>
              <a:cxnLst/>
              <a:rect l="l" t="t" r="r" b="b"/>
              <a:pathLst>
                <a:path w="390" h="381" extrusionOk="0">
                  <a:moveTo>
                    <a:pt x="0" y="380"/>
                  </a:moveTo>
                  <a:lnTo>
                    <a:pt x="3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1313975" y="2313175"/>
              <a:ext cx="12775" cy="12450"/>
            </a:xfrm>
            <a:custGeom>
              <a:avLst/>
              <a:gdLst/>
              <a:ahLst/>
              <a:cxnLst/>
              <a:rect l="l" t="t" r="r" b="b"/>
              <a:pathLst>
                <a:path w="511" h="498" extrusionOk="0">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1290775" y="2314700"/>
              <a:ext cx="9775" cy="9525"/>
            </a:xfrm>
            <a:custGeom>
              <a:avLst/>
              <a:gdLst/>
              <a:ahLst/>
              <a:cxnLst/>
              <a:rect l="l" t="t" r="r" b="b"/>
              <a:pathLst>
                <a:path w="391" h="381" extrusionOk="0">
                  <a:moveTo>
                    <a:pt x="1" y="0"/>
                  </a:moveTo>
                  <a:lnTo>
                    <a:pt x="391" y="3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1289400" y="2313175"/>
              <a:ext cx="12775" cy="12450"/>
            </a:xfrm>
            <a:custGeom>
              <a:avLst/>
              <a:gdLst/>
              <a:ahLst/>
              <a:cxnLst/>
              <a:rect l="l" t="t" r="r" b="b"/>
              <a:pathLst>
                <a:path w="511" h="498" extrusionOk="0">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1315375" y="2339275"/>
              <a:ext cx="9750" cy="9525"/>
            </a:xfrm>
            <a:custGeom>
              <a:avLst/>
              <a:gdLst/>
              <a:ahLst/>
              <a:cxnLst/>
              <a:rect l="l" t="t" r="r" b="b"/>
              <a:pathLst>
                <a:path w="390" h="381" extrusionOk="0">
                  <a:moveTo>
                    <a:pt x="0" y="0"/>
                  </a:moveTo>
                  <a:lnTo>
                    <a:pt x="390" y="3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1313975" y="2337775"/>
              <a:ext cx="12775" cy="12425"/>
            </a:xfrm>
            <a:custGeom>
              <a:avLst/>
              <a:gdLst/>
              <a:ahLst/>
              <a:cxnLst/>
              <a:rect l="l" t="t" r="r" b="b"/>
              <a:pathLst>
                <a:path w="511" h="497" extrusionOk="0">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791475" y="2851575"/>
              <a:ext cx="19500" cy="19500"/>
            </a:xfrm>
            <a:custGeom>
              <a:avLst/>
              <a:gdLst/>
              <a:ahLst/>
              <a:cxnLst/>
              <a:rect l="l" t="t" r="r" b="b"/>
              <a:pathLst>
                <a:path w="780" h="780" extrusionOk="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745550" y="2652125"/>
              <a:ext cx="12550" cy="12775"/>
            </a:xfrm>
            <a:custGeom>
              <a:avLst/>
              <a:gdLst/>
              <a:ahLst/>
              <a:cxnLst/>
              <a:rect l="l" t="t" r="r" b="b"/>
              <a:pathLst>
                <a:path w="502" h="511" extrusionOk="0">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1494175" y="2299150"/>
              <a:ext cx="12550" cy="12550"/>
            </a:xfrm>
            <a:custGeom>
              <a:avLst/>
              <a:gdLst/>
              <a:ahLst/>
              <a:cxnLst/>
              <a:rect l="l" t="t" r="r" b="b"/>
              <a:pathLst>
                <a:path w="502" h="502" extrusionOk="0">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1219575" y="3181350"/>
              <a:ext cx="197175" cy="123175"/>
            </a:xfrm>
            <a:custGeom>
              <a:avLst/>
              <a:gdLst/>
              <a:ahLst/>
              <a:cxnLst/>
              <a:rect l="l" t="t" r="r" b="b"/>
              <a:pathLst>
                <a:path w="7887" h="4927" extrusionOk="0">
                  <a:moveTo>
                    <a:pt x="1328" y="1"/>
                  </a:moveTo>
                  <a:lnTo>
                    <a:pt x="1" y="4927"/>
                  </a:lnTo>
                  <a:lnTo>
                    <a:pt x="6550" y="4927"/>
                  </a:lnTo>
                  <a:lnTo>
                    <a:pt x="78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1218200" y="3179975"/>
              <a:ext cx="200175" cy="125950"/>
            </a:xfrm>
            <a:custGeom>
              <a:avLst/>
              <a:gdLst/>
              <a:ahLst/>
              <a:cxnLst/>
              <a:rect l="l" t="t" r="r" b="b"/>
              <a:pathLst>
                <a:path w="8007" h="5038" extrusionOk="0">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1173675" y="3304500"/>
              <a:ext cx="335375" cy="40375"/>
            </a:xfrm>
            <a:custGeom>
              <a:avLst/>
              <a:gdLst/>
              <a:ahLst/>
              <a:cxnLst/>
              <a:rect l="l" t="t" r="r" b="b"/>
              <a:pathLst>
                <a:path w="13415" h="1615" extrusionOk="0">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1230950" y="3197350"/>
              <a:ext cx="181625" cy="66600"/>
            </a:xfrm>
            <a:custGeom>
              <a:avLst/>
              <a:gdLst/>
              <a:ahLst/>
              <a:cxnLst/>
              <a:rect l="l" t="t" r="r" b="b"/>
              <a:pathLst>
                <a:path w="7265" h="2664" extrusionOk="0">
                  <a:moveTo>
                    <a:pt x="7255" y="29"/>
                  </a:moveTo>
                  <a:lnTo>
                    <a:pt x="1" y="2663"/>
                  </a:lnTo>
                  <a:lnTo>
                    <a:pt x="706" y="1"/>
                  </a:lnTo>
                  <a:lnTo>
                    <a:pt x="7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965175" y="2671850"/>
              <a:ext cx="779500" cy="525525"/>
            </a:xfrm>
            <a:custGeom>
              <a:avLst/>
              <a:gdLst/>
              <a:ahLst/>
              <a:cxnLst/>
              <a:rect l="l" t="t" r="r" b="b"/>
              <a:pathLst>
                <a:path w="31180" h="21021" extrusionOk="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963550" y="2670450"/>
              <a:ext cx="782525" cy="528325"/>
            </a:xfrm>
            <a:custGeom>
              <a:avLst/>
              <a:gdLst/>
              <a:ahLst/>
              <a:cxnLst/>
              <a:rect l="l" t="t" r="r" b="b"/>
              <a:pathLst>
                <a:path w="31301" h="21133" extrusionOk="0">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938975" y="2671850"/>
              <a:ext cx="761625" cy="526700"/>
            </a:xfrm>
            <a:custGeom>
              <a:avLst/>
              <a:gdLst/>
              <a:ahLst/>
              <a:cxnLst/>
              <a:rect l="l" t="t" r="r" b="b"/>
              <a:pathLst>
                <a:path w="30465" h="21068" extrusionOk="0">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937575" y="2670450"/>
              <a:ext cx="772775" cy="529475"/>
            </a:xfrm>
            <a:custGeom>
              <a:avLst/>
              <a:gdLst/>
              <a:ahLst/>
              <a:cxnLst/>
              <a:rect l="l" t="t" r="r" b="b"/>
              <a:pathLst>
                <a:path w="30911" h="21179" extrusionOk="0">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1012725" y="2700375"/>
              <a:ext cx="688800" cy="404700"/>
            </a:xfrm>
            <a:custGeom>
              <a:avLst/>
              <a:gdLst/>
              <a:ahLst/>
              <a:cxnLst/>
              <a:rect l="l" t="t" r="r" b="b"/>
              <a:pathLst>
                <a:path w="27552" h="16188" extrusionOk="0">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1011325" y="2698975"/>
              <a:ext cx="691600" cy="407500"/>
            </a:xfrm>
            <a:custGeom>
              <a:avLst/>
              <a:gdLst/>
              <a:ahLst/>
              <a:cxnLst/>
              <a:rect l="l" t="t" r="r" b="b"/>
              <a:pathLst>
                <a:path w="27664" h="16300" extrusionOk="0">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1011325" y="2862250"/>
              <a:ext cx="2800" cy="82125"/>
            </a:xfrm>
            <a:custGeom>
              <a:avLst/>
              <a:gdLst/>
              <a:ahLst/>
              <a:cxnLst/>
              <a:rect l="l" t="t" r="r" b="b"/>
              <a:pathLst>
                <a:path w="112" h="3285" extrusionOk="0">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968425" y="3105050"/>
              <a:ext cx="773475" cy="89775"/>
            </a:xfrm>
            <a:custGeom>
              <a:avLst/>
              <a:gdLst/>
              <a:ahLst/>
              <a:cxnLst/>
              <a:rect l="l" t="t" r="r" b="b"/>
              <a:pathLst>
                <a:path w="30939" h="3591" extrusionOk="0">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967025" y="3103675"/>
              <a:ext cx="776250" cy="92550"/>
            </a:xfrm>
            <a:custGeom>
              <a:avLst/>
              <a:gdLst/>
              <a:ahLst/>
              <a:cxnLst/>
              <a:rect l="l" t="t" r="r" b="b"/>
              <a:pathLst>
                <a:path w="31050" h="3702" extrusionOk="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1330450" y="3129400"/>
              <a:ext cx="45250" cy="45250"/>
            </a:xfrm>
            <a:custGeom>
              <a:avLst/>
              <a:gdLst/>
              <a:ahLst/>
              <a:cxnLst/>
              <a:rect l="l" t="t" r="r" b="b"/>
              <a:pathLst>
                <a:path w="1810" h="1810" extrusionOk="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1348075" y="2680875"/>
              <a:ext cx="10000" cy="9775"/>
            </a:xfrm>
            <a:custGeom>
              <a:avLst/>
              <a:gdLst/>
              <a:ahLst/>
              <a:cxnLst/>
              <a:rect l="l" t="t" r="r" b="b"/>
              <a:pathLst>
                <a:path w="400" h="391" extrusionOk="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1346675" y="2679500"/>
              <a:ext cx="12775" cy="12775"/>
            </a:xfrm>
            <a:custGeom>
              <a:avLst/>
              <a:gdLst/>
              <a:ahLst/>
              <a:cxnLst/>
              <a:rect l="l" t="t" r="r" b="b"/>
              <a:pathLst>
                <a:path w="511" h="511" extrusionOk="0">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1345975" y="2836725"/>
              <a:ext cx="3050" cy="37375"/>
            </a:xfrm>
            <a:custGeom>
              <a:avLst/>
              <a:gdLst/>
              <a:ahLst/>
              <a:cxnLst/>
              <a:rect l="l" t="t" r="r" b="b"/>
              <a:pathLst>
                <a:path w="122" h="1495" extrusionOk="0">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1345750" y="2953850"/>
              <a:ext cx="3050" cy="47575"/>
            </a:xfrm>
            <a:custGeom>
              <a:avLst/>
              <a:gdLst/>
              <a:ahLst/>
              <a:cxnLst/>
              <a:rect l="l" t="t" r="r" b="b"/>
              <a:pathLst>
                <a:path w="122" h="1903" extrusionOk="0">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1144450" y="3030625"/>
              <a:ext cx="37125" cy="2800"/>
            </a:xfrm>
            <a:custGeom>
              <a:avLst/>
              <a:gdLst/>
              <a:ahLst/>
              <a:cxnLst/>
              <a:rect l="l" t="t" r="r" b="b"/>
              <a:pathLst>
                <a:path w="1485" h="112" extrusionOk="0">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1069300" y="2755800"/>
              <a:ext cx="323775" cy="82125"/>
            </a:xfrm>
            <a:custGeom>
              <a:avLst/>
              <a:gdLst/>
              <a:ahLst/>
              <a:cxnLst/>
              <a:rect l="l" t="t" r="r" b="b"/>
              <a:pathLst>
                <a:path w="12951" h="3285" extrusionOk="0">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1067925" y="2754400"/>
              <a:ext cx="326775" cy="84900"/>
            </a:xfrm>
            <a:custGeom>
              <a:avLst/>
              <a:gdLst/>
              <a:ahLst/>
              <a:cxnLst/>
              <a:rect l="l" t="t" r="r" b="b"/>
              <a:pathLst>
                <a:path w="13071" h="3396" extrusionOk="0">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1070000" y="2873150"/>
              <a:ext cx="80725" cy="80725"/>
            </a:xfrm>
            <a:custGeom>
              <a:avLst/>
              <a:gdLst/>
              <a:ahLst/>
              <a:cxnLst/>
              <a:rect l="l" t="t" r="r" b="b"/>
              <a:pathLst>
                <a:path w="3229" h="3229" extrusionOk="0">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1068600" y="2871750"/>
              <a:ext cx="83525" cy="83525"/>
            </a:xfrm>
            <a:custGeom>
              <a:avLst/>
              <a:gdLst/>
              <a:ahLst/>
              <a:cxnLst/>
              <a:rect l="l" t="t" r="r" b="b"/>
              <a:pathLst>
                <a:path w="3341" h="3341" extrusionOk="0">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1190825" y="2873150"/>
              <a:ext cx="80725" cy="80725"/>
            </a:xfrm>
            <a:custGeom>
              <a:avLst/>
              <a:gdLst/>
              <a:ahLst/>
              <a:cxnLst/>
              <a:rect l="l" t="t" r="r" b="b"/>
              <a:pathLst>
                <a:path w="3229" h="3229" extrusionOk="0">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1189450" y="2871750"/>
              <a:ext cx="83500" cy="83525"/>
            </a:xfrm>
            <a:custGeom>
              <a:avLst/>
              <a:gdLst/>
              <a:ahLst/>
              <a:cxnLst/>
              <a:rect l="l" t="t" r="r" b="b"/>
              <a:pathLst>
                <a:path w="3340" h="3341" extrusionOk="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1309350" y="2873150"/>
              <a:ext cx="80500" cy="80725"/>
            </a:xfrm>
            <a:custGeom>
              <a:avLst/>
              <a:gdLst/>
              <a:ahLst/>
              <a:cxnLst/>
              <a:rect l="l" t="t" r="r" b="b"/>
              <a:pathLst>
                <a:path w="3220" h="3229" extrusionOk="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1307950" y="2871750"/>
              <a:ext cx="83500" cy="83525"/>
            </a:xfrm>
            <a:custGeom>
              <a:avLst/>
              <a:gdLst/>
              <a:ahLst/>
              <a:cxnLst/>
              <a:rect l="l" t="t" r="r" b="b"/>
              <a:pathLst>
                <a:path w="3340" h="3341" extrusionOk="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1180850" y="3001400"/>
              <a:ext cx="207375" cy="61700"/>
            </a:xfrm>
            <a:custGeom>
              <a:avLst/>
              <a:gdLst/>
              <a:ahLst/>
              <a:cxnLst/>
              <a:rect l="l" t="t" r="r" b="b"/>
              <a:pathLst>
                <a:path w="8295" h="2468" extrusionOk="0">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1179475" y="2999775"/>
              <a:ext cx="210125" cy="64950"/>
            </a:xfrm>
            <a:custGeom>
              <a:avLst/>
              <a:gdLst/>
              <a:ahLst/>
              <a:cxnLst/>
              <a:rect l="l" t="t" r="r" b="b"/>
              <a:pathLst>
                <a:path w="8405" h="2598" extrusionOk="0">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1458450" y="2935300"/>
              <a:ext cx="70075" cy="2800"/>
            </a:xfrm>
            <a:custGeom>
              <a:avLst/>
              <a:gdLst/>
              <a:ahLst/>
              <a:cxnLst/>
              <a:rect l="l" t="t" r="r" b="b"/>
              <a:pathLst>
                <a:path w="2803" h="112" extrusionOk="0">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1553325" y="2935300"/>
              <a:ext cx="84425" cy="2800"/>
            </a:xfrm>
            <a:custGeom>
              <a:avLst/>
              <a:gdLst/>
              <a:ahLst/>
              <a:cxnLst/>
              <a:rect l="l" t="t" r="r" b="b"/>
              <a:pathLst>
                <a:path w="3377" h="112" extrusionOk="0">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1458450" y="3043125"/>
              <a:ext cx="125500" cy="2825"/>
            </a:xfrm>
            <a:custGeom>
              <a:avLst/>
              <a:gdLst/>
              <a:ahLst/>
              <a:cxnLst/>
              <a:rect l="l" t="t" r="r" b="b"/>
              <a:pathLst>
                <a:path w="5020" h="113" extrusionOk="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1458450" y="2972625"/>
              <a:ext cx="195775" cy="2825"/>
            </a:xfrm>
            <a:custGeom>
              <a:avLst/>
              <a:gdLst/>
              <a:ahLst/>
              <a:cxnLst/>
              <a:rect l="l" t="t" r="r" b="b"/>
              <a:pathLst>
                <a:path w="7831" h="113" extrusionOk="0">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1458450" y="3008125"/>
              <a:ext cx="64050" cy="3025"/>
            </a:xfrm>
            <a:custGeom>
              <a:avLst/>
              <a:gdLst/>
              <a:ahLst/>
              <a:cxnLst/>
              <a:rect l="l" t="t" r="r" b="b"/>
              <a:pathLst>
                <a:path w="2562" h="121" extrusionOk="0">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1538475" y="3008125"/>
              <a:ext cx="113900" cy="3025"/>
            </a:xfrm>
            <a:custGeom>
              <a:avLst/>
              <a:gdLst/>
              <a:ahLst/>
              <a:cxnLst/>
              <a:rect l="l" t="t" r="r" b="b"/>
              <a:pathLst>
                <a:path w="4556" h="121" extrusionOk="0">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1457300" y="2753925"/>
              <a:ext cx="203425" cy="24400"/>
            </a:xfrm>
            <a:custGeom>
              <a:avLst/>
              <a:gdLst/>
              <a:ahLst/>
              <a:cxnLst/>
              <a:rect l="l" t="t" r="r" b="b"/>
              <a:pathLst>
                <a:path w="8137" h="976" extrusionOk="0">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1478875" y="2760425"/>
              <a:ext cx="10225" cy="10475"/>
            </a:xfrm>
            <a:custGeom>
              <a:avLst/>
              <a:gdLst/>
              <a:ahLst/>
              <a:cxnLst/>
              <a:rect l="l" t="t" r="r" b="b"/>
              <a:pathLst>
                <a:path w="409" h="419" extrusionOk="0">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93475" y="2760425"/>
              <a:ext cx="10475" cy="10475"/>
            </a:xfrm>
            <a:custGeom>
              <a:avLst/>
              <a:gdLst/>
              <a:ahLst/>
              <a:cxnLst/>
              <a:rect l="l" t="t" r="r" b="b"/>
              <a:pathLst>
                <a:path w="419" h="419" extrusionOk="0">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1464250" y="2760425"/>
              <a:ext cx="10475" cy="10475"/>
            </a:xfrm>
            <a:custGeom>
              <a:avLst/>
              <a:gdLst/>
              <a:ahLst/>
              <a:cxnLst/>
              <a:rect l="l" t="t" r="r" b="b"/>
              <a:pathLst>
                <a:path w="419" h="419" extrusionOk="0">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57075" y="2778300"/>
              <a:ext cx="203400" cy="119450"/>
            </a:xfrm>
            <a:custGeom>
              <a:avLst/>
              <a:gdLst/>
              <a:ahLst/>
              <a:cxnLst/>
              <a:rect l="l" t="t" r="r" b="b"/>
              <a:pathLst>
                <a:path w="8136" h="4778" extrusionOk="0">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1541250" y="2805875"/>
              <a:ext cx="94200" cy="2825"/>
            </a:xfrm>
            <a:custGeom>
              <a:avLst/>
              <a:gdLst/>
              <a:ahLst/>
              <a:cxnLst/>
              <a:rect l="l" t="t" r="r" b="b"/>
              <a:pathLst>
                <a:path w="3768" h="113" extrusionOk="0">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1541025" y="2819800"/>
              <a:ext cx="35050" cy="2800"/>
            </a:xfrm>
            <a:custGeom>
              <a:avLst/>
              <a:gdLst/>
              <a:ahLst/>
              <a:cxnLst/>
              <a:rect l="l" t="t" r="r" b="b"/>
              <a:pathLst>
                <a:path w="1402" h="112" extrusionOk="0">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1586475" y="2819800"/>
              <a:ext cx="42000" cy="2800"/>
            </a:xfrm>
            <a:custGeom>
              <a:avLst/>
              <a:gdLst/>
              <a:ahLst/>
              <a:cxnLst/>
              <a:rect l="l" t="t" r="r" b="b"/>
              <a:pathLst>
                <a:path w="1680" h="112" extrusionOk="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1541250" y="2861775"/>
              <a:ext cx="61500" cy="2800"/>
            </a:xfrm>
            <a:custGeom>
              <a:avLst/>
              <a:gdLst/>
              <a:ahLst/>
              <a:cxnLst/>
              <a:rect l="l" t="t" r="r" b="b"/>
              <a:pathLst>
                <a:path w="2460" h="112" extrusionOk="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1541250" y="2834175"/>
              <a:ext cx="95125" cy="3050"/>
            </a:xfrm>
            <a:custGeom>
              <a:avLst/>
              <a:gdLst/>
              <a:ahLst/>
              <a:cxnLst/>
              <a:rect l="l" t="t" r="r" b="b"/>
              <a:pathLst>
                <a:path w="3805" h="122" extrusionOk="0">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1541250" y="2848100"/>
              <a:ext cx="32025" cy="3025"/>
            </a:xfrm>
            <a:custGeom>
              <a:avLst/>
              <a:gdLst/>
              <a:ahLst/>
              <a:cxnLst/>
              <a:rect l="l" t="t" r="r" b="b"/>
              <a:pathLst>
                <a:path w="1281" h="121" extrusionOk="0">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1579300" y="2848100"/>
              <a:ext cx="56150" cy="3025"/>
            </a:xfrm>
            <a:custGeom>
              <a:avLst/>
              <a:gdLst/>
              <a:ahLst/>
              <a:cxnLst/>
              <a:rect l="l" t="t" r="r" b="b"/>
              <a:pathLst>
                <a:path w="2246" h="121" extrusionOk="0">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1472150" y="2805425"/>
              <a:ext cx="26700" cy="32500"/>
            </a:xfrm>
            <a:custGeom>
              <a:avLst/>
              <a:gdLst/>
              <a:ahLst/>
              <a:cxnLst/>
              <a:rect l="l" t="t" r="r" b="b"/>
              <a:pathLst>
                <a:path w="1068" h="1300" extrusionOk="0">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1530600" y="2828375"/>
              <a:ext cx="475" cy="5825"/>
            </a:xfrm>
            <a:custGeom>
              <a:avLst/>
              <a:gdLst/>
              <a:ahLst/>
              <a:cxnLst/>
              <a:rect l="l" t="t" r="r" b="b"/>
              <a:pathLst>
                <a:path w="19" h="233" extrusionOk="0">
                  <a:moveTo>
                    <a:pt x="0" y="1"/>
                  </a:moveTo>
                  <a:cubicBezTo>
                    <a:pt x="9" y="84"/>
                    <a:pt x="9" y="159"/>
                    <a:pt x="9" y="233"/>
                  </a:cubicBezTo>
                  <a:cubicBezTo>
                    <a:pt x="19" y="159"/>
                    <a:pt x="9"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1474925" y="2836975"/>
              <a:ext cx="32500" cy="24525"/>
            </a:xfrm>
            <a:custGeom>
              <a:avLst/>
              <a:gdLst/>
              <a:ahLst/>
              <a:cxnLst/>
              <a:rect l="l" t="t" r="r" b="b"/>
              <a:pathLst>
                <a:path w="1300" h="981" extrusionOk="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1497900" y="2804975"/>
              <a:ext cx="33175" cy="56125"/>
            </a:xfrm>
            <a:custGeom>
              <a:avLst/>
              <a:gdLst/>
              <a:ahLst/>
              <a:cxnLst/>
              <a:rect l="l" t="t" r="r" b="b"/>
              <a:pathLst>
                <a:path w="1327" h="2245" extrusionOk="0">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762025" y="3044525"/>
              <a:ext cx="317750" cy="226600"/>
            </a:xfrm>
            <a:custGeom>
              <a:avLst/>
              <a:gdLst/>
              <a:ahLst/>
              <a:cxnLst/>
              <a:rect l="l" t="t" r="r" b="b"/>
              <a:pathLst>
                <a:path w="12710" h="9064" extrusionOk="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762025" y="3044525"/>
              <a:ext cx="317750" cy="226600"/>
            </a:xfrm>
            <a:custGeom>
              <a:avLst/>
              <a:gdLst/>
              <a:ahLst/>
              <a:cxnLst/>
              <a:rect l="l" t="t" r="r" b="b"/>
              <a:pathLst>
                <a:path w="12710" h="9064" extrusionOk="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779875" y="3027375"/>
              <a:ext cx="317750" cy="38275"/>
            </a:xfrm>
            <a:custGeom>
              <a:avLst/>
              <a:gdLst/>
              <a:ahLst/>
              <a:cxnLst/>
              <a:rect l="l" t="t" r="r" b="b"/>
              <a:pathLst>
                <a:path w="12710" h="1531" extrusionOk="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778250" y="3025975"/>
              <a:ext cx="320775" cy="41075"/>
            </a:xfrm>
            <a:custGeom>
              <a:avLst/>
              <a:gdLst/>
              <a:ahLst/>
              <a:cxnLst/>
              <a:rect l="l" t="t" r="r" b="b"/>
              <a:pathLst>
                <a:path w="12831" h="1643" extrusionOk="0">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814200"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837150" y="3038725"/>
              <a:ext cx="14650" cy="14650"/>
            </a:xfrm>
            <a:custGeom>
              <a:avLst/>
              <a:gdLst/>
              <a:ahLst/>
              <a:cxnLst/>
              <a:rect l="l" t="t" r="r" b="b"/>
              <a:pathLst>
                <a:path w="586" h="586" extrusionOk="0">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791475"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779650" y="3065625"/>
              <a:ext cx="317975" cy="186725"/>
            </a:xfrm>
            <a:custGeom>
              <a:avLst/>
              <a:gdLst/>
              <a:ahLst/>
              <a:cxnLst/>
              <a:rect l="l" t="t" r="r" b="b"/>
              <a:pathLst>
                <a:path w="12719" h="7469" extrusionOk="0">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778250" y="3064000"/>
              <a:ext cx="320775" cy="189750"/>
            </a:xfrm>
            <a:custGeom>
              <a:avLst/>
              <a:gdLst/>
              <a:ahLst/>
              <a:cxnLst/>
              <a:rect l="l" t="t" r="r" b="b"/>
              <a:pathLst>
                <a:path w="12831" h="7590" extrusionOk="0">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911825" y="3109475"/>
              <a:ext cx="145675" cy="2800"/>
            </a:xfrm>
            <a:custGeom>
              <a:avLst/>
              <a:gdLst/>
              <a:ahLst/>
              <a:cxnLst/>
              <a:rect l="l" t="t" r="r" b="b"/>
              <a:pathLst>
                <a:path w="5827" h="112" extrusionOk="0">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911825" y="3131025"/>
              <a:ext cx="52900" cy="3050"/>
            </a:xfrm>
            <a:custGeom>
              <a:avLst/>
              <a:gdLst/>
              <a:ahLst/>
              <a:cxnLst/>
              <a:rect l="l" t="t" r="r" b="b"/>
              <a:pathLst>
                <a:path w="2116" h="122" extrusionOk="0">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982575" y="3131025"/>
              <a:ext cx="63800" cy="3050"/>
            </a:xfrm>
            <a:custGeom>
              <a:avLst/>
              <a:gdLst/>
              <a:ahLst/>
              <a:cxnLst/>
              <a:rect l="l" t="t" r="r" b="b"/>
              <a:pathLst>
                <a:path w="2552" h="122" extrusionOk="0">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911825" y="3196900"/>
              <a:ext cx="94425" cy="2800"/>
            </a:xfrm>
            <a:custGeom>
              <a:avLst/>
              <a:gdLst/>
              <a:ahLst/>
              <a:cxnLst/>
              <a:rect l="l" t="t" r="r" b="b"/>
              <a:pathLst>
                <a:path w="3777" h="112" extrusionOk="0">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911825" y="3153750"/>
              <a:ext cx="147075" cy="3050"/>
            </a:xfrm>
            <a:custGeom>
              <a:avLst/>
              <a:gdLst/>
              <a:ahLst/>
              <a:cxnLst/>
              <a:rect l="l" t="t" r="r" b="b"/>
              <a:pathLst>
                <a:path w="5883" h="122" extrusionOk="0">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911825" y="3175550"/>
              <a:ext cx="48500" cy="2825"/>
            </a:xfrm>
            <a:custGeom>
              <a:avLst/>
              <a:gdLst/>
              <a:ahLst/>
              <a:cxnLst/>
              <a:rect l="l" t="t" r="r" b="b"/>
              <a:pathLst>
                <a:path w="1940" h="113" extrusionOk="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971425" y="3175550"/>
              <a:ext cx="86075" cy="2825"/>
            </a:xfrm>
            <a:custGeom>
              <a:avLst/>
              <a:gdLst/>
              <a:ahLst/>
              <a:cxnLst/>
              <a:rect l="l" t="t" r="r" b="b"/>
              <a:pathLst>
                <a:path w="3443" h="113" extrusionOk="0">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803075" y="3107850"/>
              <a:ext cx="41750" cy="50800"/>
            </a:xfrm>
            <a:custGeom>
              <a:avLst/>
              <a:gdLst/>
              <a:ahLst/>
              <a:cxnLst/>
              <a:rect l="l" t="t" r="r" b="b"/>
              <a:pathLst>
                <a:path w="1670" h="2032" extrusionOk="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894200" y="3144025"/>
              <a:ext cx="725" cy="8825"/>
            </a:xfrm>
            <a:custGeom>
              <a:avLst/>
              <a:gdLst/>
              <a:ahLst/>
              <a:cxnLst/>
              <a:rect l="l" t="t" r="r" b="b"/>
              <a:pathLst>
                <a:path w="29" h="353" extrusionOk="0">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807250" y="3157250"/>
              <a:ext cx="50800" cy="38250"/>
            </a:xfrm>
            <a:custGeom>
              <a:avLst/>
              <a:gdLst/>
              <a:ahLst/>
              <a:cxnLst/>
              <a:rect l="l" t="t" r="r" b="b"/>
              <a:pathLst>
                <a:path w="2032" h="1530" extrusionOk="0">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843425" y="3107175"/>
              <a:ext cx="51500" cy="87650"/>
            </a:xfrm>
            <a:custGeom>
              <a:avLst/>
              <a:gdLst/>
              <a:ahLst/>
              <a:cxnLst/>
              <a:rect l="l" t="t" r="r" b="b"/>
              <a:pathLst>
                <a:path w="2060" h="3506" extrusionOk="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1033825" y="2993500"/>
              <a:ext cx="104150" cy="104150"/>
            </a:xfrm>
            <a:custGeom>
              <a:avLst/>
              <a:gdLst/>
              <a:ahLst/>
              <a:cxnLst/>
              <a:rect l="l" t="t" r="r" b="b"/>
              <a:pathLst>
                <a:path w="4166" h="4166" extrusionOk="0">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032425" y="2991875"/>
              <a:ext cx="106950" cy="107175"/>
            </a:xfrm>
            <a:custGeom>
              <a:avLst/>
              <a:gdLst/>
              <a:ahLst/>
              <a:cxnLst/>
              <a:rect l="l" t="t" r="r" b="b"/>
              <a:pathLst>
                <a:path w="4278" h="4287" extrusionOk="0">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1038450" y="2988400"/>
              <a:ext cx="104175" cy="104150"/>
            </a:xfrm>
            <a:custGeom>
              <a:avLst/>
              <a:gdLst/>
              <a:ahLst/>
              <a:cxnLst/>
              <a:rect l="l" t="t" r="r" b="b"/>
              <a:pathLst>
                <a:path w="4167" h="4166" extrusionOk="0">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1037075" y="2986775"/>
              <a:ext cx="107175" cy="107175"/>
            </a:xfrm>
            <a:custGeom>
              <a:avLst/>
              <a:gdLst/>
              <a:ahLst/>
              <a:cxnLst/>
              <a:rect l="l" t="t" r="r" b="b"/>
              <a:pathLst>
                <a:path w="4287" h="4287" extrusionOk="0">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1065350" y="3040125"/>
              <a:ext cx="49200" cy="24700"/>
            </a:xfrm>
            <a:custGeom>
              <a:avLst/>
              <a:gdLst/>
              <a:ahLst/>
              <a:cxnLst/>
              <a:rect l="l" t="t" r="r" b="b"/>
              <a:pathLst>
                <a:path w="1968" h="988" extrusionOk="0">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063975" y="3038725"/>
              <a:ext cx="51975" cy="27625"/>
            </a:xfrm>
            <a:custGeom>
              <a:avLst/>
              <a:gdLst/>
              <a:ahLst/>
              <a:cxnLst/>
              <a:rect l="l" t="t" r="r" b="b"/>
              <a:pathLst>
                <a:path w="2079" h="1105" extrusionOk="0">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1076250" y="3008825"/>
              <a:ext cx="27875" cy="28075"/>
            </a:xfrm>
            <a:custGeom>
              <a:avLst/>
              <a:gdLst/>
              <a:ahLst/>
              <a:cxnLst/>
              <a:rect l="l" t="t" r="r" b="b"/>
              <a:pathLst>
                <a:path w="1115" h="1123" extrusionOk="0">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1074875" y="3007425"/>
              <a:ext cx="30625" cy="30875"/>
            </a:xfrm>
            <a:custGeom>
              <a:avLst/>
              <a:gdLst/>
              <a:ahLst/>
              <a:cxnLst/>
              <a:rect l="l" t="t" r="r" b="b"/>
              <a:pathLst>
                <a:path w="1225" h="1235" extrusionOk="0">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1418350" y="2437150"/>
              <a:ext cx="234950" cy="153550"/>
            </a:xfrm>
            <a:custGeom>
              <a:avLst/>
              <a:gdLst/>
              <a:ahLst/>
              <a:cxnLst/>
              <a:rect l="l" t="t" r="r" b="b"/>
              <a:pathLst>
                <a:path w="9398" h="6142" extrusionOk="0">
                  <a:moveTo>
                    <a:pt x="0" y="0"/>
                  </a:moveTo>
                  <a:lnTo>
                    <a:pt x="0" y="6141"/>
                  </a:lnTo>
                  <a:lnTo>
                    <a:pt x="9397" y="6141"/>
                  </a:lnTo>
                  <a:lnTo>
                    <a:pt x="93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1416950" y="2435750"/>
              <a:ext cx="237975" cy="156575"/>
            </a:xfrm>
            <a:custGeom>
              <a:avLst/>
              <a:gdLst/>
              <a:ahLst/>
              <a:cxnLst/>
              <a:rect l="l" t="t" r="r" b="b"/>
              <a:pathLst>
                <a:path w="9519" h="6263" extrusionOk="0">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1410675" y="2356900"/>
              <a:ext cx="295975" cy="86050"/>
            </a:xfrm>
            <a:custGeom>
              <a:avLst/>
              <a:gdLst/>
              <a:ahLst/>
              <a:cxnLst/>
              <a:rect l="l" t="t" r="r" b="b"/>
              <a:pathLst>
                <a:path w="11839" h="3442" extrusionOk="0">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1409075" y="2355500"/>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1410675" y="2450825"/>
              <a:ext cx="295975" cy="86075"/>
            </a:xfrm>
            <a:custGeom>
              <a:avLst/>
              <a:gdLst/>
              <a:ahLst/>
              <a:cxnLst/>
              <a:rect l="l" t="t" r="r" b="b"/>
              <a:pathLst>
                <a:path w="11839" h="3443" extrusionOk="0">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1409075" y="2449425"/>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1410675" y="2546825"/>
              <a:ext cx="295975" cy="85850"/>
            </a:xfrm>
            <a:custGeom>
              <a:avLst/>
              <a:gdLst/>
              <a:ahLst/>
              <a:cxnLst/>
              <a:rect l="l" t="t" r="r" b="b"/>
              <a:pathLst>
                <a:path w="11839" h="3434" extrusionOk="0">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1409075" y="2545225"/>
              <a:ext cx="298950" cy="89075"/>
            </a:xfrm>
            <a:custGeom>
              <a:avLst/>
              <a:gdLst/>
              <a:ahLst/>
              <a:cxnLst/>
              <a:rect l="l" t="t" r="r" b="b"/>
              <a:pathLst>
                <a:path w="11958" h="3563" extrusionOk="0">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1458000" y="2356900"/>
              <a:ext cx="262100" cy="86050"/>
            </a:xfrm>
            <a:custGeom>
              <a:avLst/>
              <a:gdLst/>
              <a:ahLst/>
              <a:cxnLst/>
              <a:rect l="l" t="t" r="r" b="b"/>
              <a:pathLst>
                <a:path w="10484" h="3442" extrusionOk="0">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1456600" y="2355500"/>
              <a:ext cx="264875" cy="88850"/>
            </a:xfrm>
            <a:custGeom>
              <a:avLst/>
              <a:gdLst/>
              <a:ahLst/>
              <a:cxnLst/>
              <a:rect l="l" t="t" r="r" b="b"/>
              <a:pathLst>
                <a:path w="10595" h="3554" extrusionOk="0">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1485375" y="2386825"/>
              <a:ext cx="26450" cy="26225"/>
            </a:xfrm>
            <a:custGeom>
              <a:avLst/>
              <a:gdLst/>
              <a:ahLst/>
              <a:cxnLst/>
              <a:rect l="l" t="t" r="r" b="b"/>
              <a:pathLst>
                <a:path w="1058" h="1049" extrusionOk="0">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1483975" y="2385200"/>
              <a:ext cx="29250" cy="29475"/>
            </a:xfrm>
            <a:custGeom>
              <a:avLst/>
              <a:gdLst/>
              <a:ahLst/>
              <a:cxnLst/>
              <a:rect l="l" t="t" r="r" b="b"/>
              <a:pathLst>
                <a:path w="1170" h="1179" extrusionOk="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539400" y="2382875"/>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1537775" y="2381250"/>
              <a:ext cx="158425" cy="37125"/>
            </a:xfrm>
            <a:custGeom>
              <a:avLst/>
              <a:gdLst/>
              <a:ahLst/>
              <a:cxnLst/>
              <a:rect l="l" t="t" r="r" b="b"/>
              <a:pathLst>
                <a:path w="6337" h="1485" extrusionOk="0">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1552850" y="2392600"/>
              <a:ext cx="54300" cy="3050"/>
            </a:xfrm>
            <a:custGeom>
              <a:avLst/>
              <a:gdLst/>
              <a:ahLst/>
              <a:cxnLst/>
              <a:rect l="l" t="t" r="r" b="b"/>
              <a:pathLst>
                <a:path w="2172" h="122" extrusionOk="0">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614300" y="2392600"/>
              <a:ext cx="33675" cy="3050"/>
            </a:xfrm>
            <a:custGeom>
              <a:avLst/>
              <a:gdLst/>
              <a:ahLst/>
              <a:cxnLst/>
              <a:rect l="l" t="t" r="r" b="b"/>
              <a:pathLst>
                <a:path w="1347" h="122" extrusionOk="0">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557025" y="2403750"/>
              <a:ext cx="33650" cy="3025"/>
            </a:xfrm>
            <a:custGeom>
              <a:avLst/>
              <a:gdLst/>
              <a:ahLst/>
              <a:cxnLst/>
              <a:rect l="l" t="t" r="r" b="b"/>
              <a:pathLst>
                <a:path w="1346" h="121" extrusionOk="0">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657450" y="2392600"/>
              <a:ext cx="20900" cy="3050"/>
            </a:xfrm>
            <a:custGeom>
              <a:avLst/>
              <a:gdLst/>
              <a:ahLst/>
              <a:cxnLst/>
              <a:rect l="l" t="t" r="r" b="b"/>
              <a:pathLst>
                <a:path w="836" h="122" extrusionOk="0">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1612925" y="2404675"/>
              <a:ext cx="20900" cy="3025"/>
            </a:xfrm>
            <a:custGeom>
              <a:avLst/>
              <a:gdLst/>
              <a:ahLst/>
              <a:cxnLst/>
              <a:rect l="l" t="t" r="r" b="b"/>
              <a:pathLst>
                <a:path w="836" h="121" extrusionOk="0">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58000" y="2450825"/>
              <a:ext cx="262100" cy="86075"/>
            </a:xfrm>
            <a:custGeom>
              <a:avLst/>
              <a:gdLst/>
              <a:ahLst/>
              <a:cxnLst/>
              <a:rect l="l" t="t" r="r" b="b"/>
              <a:pathLst>
                <a:path w="10484" h="3443" extrusionOk="0">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1456600" y="2449425"/>
              <a:ext cx="264875" cy="88850"/>
            </a:xfrm>
            <a:custGeom>
              <a:avLst/>
              <a:gdLst/>
              <a:ahLst/>
              <a:cxnLst/>
              <a:rect l="l" t="t" r="r" b="b"/>
              <a:pathLst>
                <a:path w="10595" h="3554" extrusionOk="0">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1485375" y="2480500"/>
              <a:ext cx="26450" cy="26475"/>
            </a:xfrm>
            <a:custGeom>
              <a:avLst/>
              <a:gdLst/>
              <a:ahLst/>
              <a:cxnLst/>
              <a:rect l="l" t="t" r="r" b="b"/>
              <a:pathLst>
                <a:path w="1058" h="1059" extrusionOk="0">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1483975" y="2479125"/>
              <a:ext cx="29250" cy="29475"/>
            </a:xfrm>
            <a:custGeom>
              <a:avLst/>
              <a:gdLst/>
              <a:ahLst/>
              <a:cxnLst/>
              <a:rect l="l" t="t" r="r" b="b"/>
              <a:pathLst>
                <a:path w="1170" h="1179" extrusionOk="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1539400" y="2476800"/>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1537775" y="2475175"/>
              <a:ext cx="158425" cy="37125"/>
            </a:xfrm>
            <a:custGeom>
              <a:avLst/>
              <a:gdLst/>
              <a:ahLst/>
              <a:cxnLst/>
              <a:rect l="l" t="t" r="r" b="b"/>
              <a:pathLst>
                <a:path w="6337" h="1485" extrusionOk="0">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1552850" y="2486550"/>
              <a:ext cx="54300" cy="3025"/>
            </a:xfrm>
            <a:custGeom>
              <a:avLst/>
              <a:gdLst/>
              <a:ahLst/>
              <a:cxnLst/>
              <a:rect l="l" t="t" r="r" b="b"/>
              <a:pathLst>
                <a:path w="2172" h="121" extrusionOk="0">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1614300" y="2486550"/>
              <a:ext cx="33675" cy="3025"/>
            </a:xfrm>
            <a:custGeom>
              <a:avLst/>
              <a:gdLst/>
              <a:ahLst/>
              <a:cxnLst/>
              <a:rect l="l" t="t" r="r" b="b"/>
              <a:pathLst>
                <a:path w="1347" h="121" extrusionOk="0">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1557025" y="2497675"/>
              <a:ext cx="33650" cy="3025"/>
            </a:xfrm>
            <a:custGeom>
              <a:avLst/>
              <a:gdLst/>
              <a:ahLst/>
              <a:cxnLst/>
              <a:rect l="l" t="t" r="r" b="b"/>
              <a:pathLst>
                <a:path w="1346" h="121" extrusionOk="0">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1657450" y="248655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1612925" y="249860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1471450" y="2442950"/>
              <a:ext cx="235200" cy="7900"/>
            </a:xfrm>
            <a:custGeom>
              <a:avLst/>
              <a:gdLst/>
              <a:ahLst/>
              <a:cxnLst/>
              <a:rect l="l" t="t" r="r" b="b"/>
              <a:pathLst>
                <a:path w="9408" h="316" extrusionOk="0">
                  <a:moveTo>
                    <a:pt x="0" y="0"/>
                  </a:moveTo>
                  <a:lnTo>
                    <a:pt x="0" y="315"/>
                  </a:lnTo>
                  <a:lnTo>
                    <a:pt x="9407" y="31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1470050" y="2441550"/>
              <a:ext cx="237975" cy="10700"/>
            </a:xfrm>
            <a:custGeom>
              <a:avLst/>
              <a:gdLst/>
              <a:ahLst/>
              <a:cxnLst/>
              <a:rect l="l" t="t" r="r" b="b"/>
              <a:pathLst>
                <a:path w="9519" h="428" extrusionOk="0">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1458000" y="2546825"/>
              <a:ext cx="262100" cy="85850"/>
            </a:xfrm>
            <a:custGeom>
              <a:avLst/>
              <a:gdLst/>
              <a:ahLst/>
              <a:cxnLst/>
              <a:rect l="l" t="t" r="r" b="b"/>
              <a:pathLst>
                <a:path w="10484" h="3434" extrusionOk="0">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1456600" y="2545450"/>
              <a:ext cx="264875" cy="88850"/>
            </a:xfrm>
            <a:custGeom>
              <a:avLst/>
              <a:gdLst/>
              <a:ahLst/>
              <a:cxnLst/>
              <a:rect l="l" t="t" r="r" b="b"/>
              <a:pathLst>
                <a:path w="10595" h="3554" extrusionOk="0">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1485375" y="2576525"/>
              <a:ext cx="26450" cy="26450"/>
            </a:xfrm>
            <a:custGeom>
              <a:avLst/>
              <a:gdLst/>
              <a:ahLst/>
              <a:cxnLst/>
              <a:rect l="l" t="t" r="r" b="b"/>
              <a:pathLst>
                <a:path w="1058" h="1058" extrusionOk="0">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1483975" y="2575125"/>
              <a:ext cx="29250" cy="29250"/>
            </a:xfrm>
            <a:custGeom>
              <a:avLst/>
              <a:gdLst/>
              <a:ahLst/>
              <a:cxnLst/>
              <a:rect l="l" t="t" r="r" b="b"/>
              <a:pathLst>
                <a:path w="1170" h="1170" extrusionOk="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1539400" y="2572575"/>
              <a:ext cx="155175" cy="34350"/>
            </a:xfrm>
            <a:custGeom>
              <a:avLst/>
              <a:gdLst/>
              <a:ahLst/>
              <a:cxnLst/>
              <a:rect l="l" t="t" r="r" b="b"/>
              <a:pathLst>
                <a:path w="6207" h="1374" extrusionOk="0">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1537775" y="2571175"/>
              <a:ext cx="158425" cy="37150"/>
            </a:xfrm>
            <a:custGeom>
              <a:avLst/>
              <a:gdLst/>
              <a:ahLst/>
              <a:cxnLst/>
              <a:rect l="l" t="t" r="r" b="b"/>
              <a:pathLst>
                <a:path w="6337" h="1486" extrusionOk="0">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1552850" y="2582550"/>
              <a:ext cx="54300" cy="2800"/>
            </a:xfrm>
            <a:custGeom>
              <a:avLst/>
              <a:gdLst/>
              <a:ahLst/>
              <a:cxnLst/>
              <a:rect l="l" t="t" r="r" b="b"/>
              <a:pathLst>
                <a:path w="2172" h="112" extrusionOk="0">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1614300" y="2582550"/>
              <a:ext cx="33675" cy="2800"/>
            </a:xfrm>
            <a:custGeom>
              <a:avLst/>
              <a:gdLst/>
              <a:ahLst/>
              <a:cxnLst/>
              <a:rect l="l" t="t" r="r" b="b"/>
              <a:pathLst>
                <a:path w="1347" h="112" extrusionOk="0">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1557025" y="2593675"/>
              <a:ext cx="33650" cy="2825"/>
            </a:xfrm>
            <a:custGeom>
              <a:avLst/>
              <a:gdLst/>
              <a:ahLst/>
              <a:cxnLst/>
              <a:rect l="l" t="t" r="r" b="b"/>
              <a:pathLst>
                <a:path w="1346" h="113" extrusionOk="0">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1657450" y="2582550"/>
              <a:ext cx="20900" cy="2800"/>
            </a:xfrm>
            <a:custGeom>
              <a:avLst/>
              <a:gdLst/>
              <a:ahLst/>
              <a:cxnLst/>
              <a:rect l="l" t="t" r="r" b="b"/>
              <a:pathLst>
                <a:path w="836" h="112" extrusionOk="0">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1612925" y="2594600"/>
              <a:ext cx="20900" cy="2825"/>
            </a:xfrm>
            <a:custGeom>
              <a:avLst/>
              <a:gdLst/>
              <a:ahLst/>
              <a:cxnLst/>
              <a:rect l="l" t="t" r="r" b="b"/>
              <a:pathLst>
                <a:path w="836" h="113" extrusionOk="0">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1471450" y="2538725"/>
              <a:ext cx="235200" cy="8125"/>
            </a:xfrm>
            <a:custGeom>
              <a:avLst/>
              <a:gdLst/>
              <a:ahLst/>
              <a:cxnLst/>
              <a:rect l="l" t="t" r="r" b="b"/>
              <a:pathLst>
                <a:path w="9408" h="325" extrusionOk="0">
                  <a:moveTo>
                    <a:pt x="0" y="0"/>
                  </a:moveTo>
                  <a:lnTo>
                    <a:pt x="0" y="325"/>
                  </a:lnTo>
                  <a:lnTo>
                    <a:pt x="9407" y="32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1470050" y="2537325"/>
              <a:ext cx="237975" cy="10925"/>
            </a:xfrm>
            <a:custGeom>
              <a:avLst/>
              <a:gdLst/>
              <a:ahLst/>
              <a:cxnLst/>
              <a:rect l="l" t="t" r="r" b="b"/>
              <a:pathLst>
                <a:path w="9519" h="437" extrusionOk="0">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99825" y="2522025"/>
              <a:ext cx="52425" cy="44325"/>
            </a:xfrm>
            <a:custGeom>
              <a:avLst/>
              <a:gdLst/>
              <a:ahLst/>
              <a:cxnLst/>
              <a:rect l="l" t="t" r="r" b="b"/>
              <a:pathLst>
                <a:path w="2097" h="1773" extrusionOk="0">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29050" y="2521100"/>
              <a:ext cx="60550" cy="2800"/>
            </a:xfrm>
            <a:custGeom>
              <a:avLst/>
              <a:gdLst/>
              <a:ahLst/>
              <a:cxnLst/>
              <a:rect l="l" t="t" r="r" b="b"/>
              <a:pathLst>
                <a:path w="2422" h="112" extrusionOk="0">
                  <a:moveTo>
                    <a:pt x="0" y="0"/>
                  </a:moveTo>
                  <a:lnTo>
                    <a:pt x="0" y="112"/>
                  </a:lnTo>
                  <a:lnTo>
                    <a:pt x="2421" y="112"/>
                  </a:lnTo>
                  <a:lnTo>
                    <a:pt x="2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829050" y="2492325"/>
              <a:ext cx="60550" cy="3050"/>
            </a:xfrm>
            <a:custGeom>
              <a:avLst/>
              <a:gdLst/>
              <a:ahLst/>
              <a:cxnLst/>
              <a:rect l="l" t="t" r="r" b="b"/>
              <a:pathLst>
                <a:path w="2422" h="122" extrusionOk="0">
                  <a:moveTo>
                    <a:pt x="0" y="1"/>
                  </a:moveTo>
                  <a:lnTo>
                    <a:pt x="0" y="122"/>
                  </a:lnTo>
                  <a:lnTo>
                    <a:pt x="2421" y="122"/>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94475" y="2510200"/>
              <a:ext cx="13950" cy="13700"/>
            </a:xfrm>
            <a:custGeom>
              <a:avLst/>
              <a:gdLst/>
              <a:ahLst/>
              <a:cxnLst/>
              <a:rect l="l" t="t" r="r" b="b"/>
              <a:pathLst>
                <a:path w="558" h="548" extrusionOk="0">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816975" y="2515750"/>
              <a:ext cx="13700" cy="13725"/>
            </a:xfrm>
            <a:custGeom>
              <a:avLst/>
              <a:gdLst/>
              <a:ahLst/>
              <a:cxnLst/>
              <a:rect l="l" t="t" r="r" b="b"/>
              <a:pathLst>
                <a:path w="548" h="549" extrusionOk="0">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816975" y="2486775"/>
              <a:ext cx="13700" cy="13925"/>
            </a:xfrm>
            <a:custGeom>
              <a:avLst/>
              <a:gdLst/>
              <a:ahLst/>
              <a:cxnLst/>
              <a:rect l="l" t="t" r="r" b="b"/>
              <a:pathLst>
                <a:path w="548" h="557" extrusionOk="0">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884925" y="2342975"/>
              <a:ext cx="446475" cy="258150"/>
            </a:xfrm>
            <a:custGeom>
              <a:avLst/>
              <a:gdLst/>
              <a:ahLst/>
              <a:cxnLst/>
              <a:rect l="l" t="t" r="r" b="b"/>
              <a:pathLst>
                <a:path w="17859" h="10326" extrusionOk="0">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884925" y="2342975"/>
              <a:ext cx="446475" cy="258150"/>
            </a:xfrm>
            <a:custGeom>
              <a:avLst/>
              <a:gdLst/>
              <a:ahLst/>
              <a:cxnLst/>
              <a:rect l="l" t="t" r="r" b="b"/>
              <a:pathLst>
                <a:path w="17859" h="10326" extrusionOk="0">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a:off x="885400" y="2326050"/>
              <a:ext cx="446700" cy="258375"/>
            </a:xfrm>
            <a:custGeom>
              <a:avLst/>
              <a:gdLst/>
              <a:ahLst/>
              <a:cxnLst/>
              <a:rect l="l" t="t" r="r" b="b"/>
              <a:pathLst>
                <a:path w="17868" h="10335" extrusionOk="0">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84000" y="2324650"/>
              <a:ext cx="448100" cy="261175"/>
            </a:xfrm>
            <a:custGeom>
              <a:avLst/>
              <a:gdLst/>
              <a:ahLst/>
              <a:cxnLst/>
              <a:rect l="l" t="t" r="r" b="b"/>
              <a:pathLst>
                <a:path w="17924" h="10447" extrusionOk="0">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1065600" y="2496750"/>
              <a:ext cx="3025" cy="86050"/>
            </a:xfrm>
            <a:custGeom>
              <a:avLst/>
              <a:gdLst/>
              <a:ahLst/>
              <a:cxnLst/>
              <a:rect l="l" t="t" r="r" b="b"/>
              <a:pathLst>
                <a:path w="121" h="3442" extrusionOk="0">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1030100" y="2503225"/>
              <a:ext cx="37850" cy="33200"/>
            </a:xfrm>
            <a:custGeom>
              <a:avLst/>
              <a:gdLst/>
              <a:ahLst/>
              <a:cxnLst/>
              <a:rect l="l" t="t" r="r" b="b"/>
              <a:pathLst>
                <a:path w="1514" h="1328" extrusionOk="0">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a:off x="1025700" y="2493950"/>
              <a:ext cx="11850" cy="11850"/>
            </a:xfrm>
            <a:custGeom>
              <a:avLst/>
              <a:gdLst/>
              <a:ahLst/>
              <a:cxnLst/>
              <a:rect l="l" t="t" r="r" b="b"/>
              <a:pathLst>
                <a:path w="474" h="474" extrusionOk="0">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3"/>
            <p:cNvSpPr/>
            <p:nvPr/>
          </p:nvSpPr>
          <p:spPr>
            <a:xfrm>
              <a:off x="1105250" y="2456625"/>
              <a:ext cx="2800" cy="126650"/>
            </a:xfrm>
            <a:custGeom>
              <a:avLst/>
              <a:gdLst/>
              <a:ahLst/>
              <a:cxnLst/>
              <a:rect l="l" t="t" r="r" b="b"/>
              <a:pathLst>
                <a:path w="112" h="5066" extrusionOk="0">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1058175" y="2480975"/>
              <a:ext cx="17875" cy="17875"/>
            </a:xfrm>
            <a:custGeom>
              <a:avLst/>
              <a:gdLst/>
              <a:ahLst/>
              <a:cxnLst/>
              <a:rect l="l" t="t" r="r" b="b"/>
              <a:pathLst>
                <a:path w="715"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1146075" y="2496750"/>
              <a:ext cx="2800" cy="86050"/>
            </a:xfrm>
            <a:custGeom>
              <a:avLst/>
              <a:gdLst/>
              <a:ahLst/>
              <a:cxnLst/>
              <a:rect l="l" t="t" r="r" b="b"/>
              <a:pathLst>
                <a:path w="112" h="3442" extrusionOk="0">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1146525" y="2503225"/>
              <a:ext cx="37825" cy="33200"/>
            </a:xfrm>
            <a:custGeom>
              <a:avLst/>
              <a:gdLst/>
              <a:ahLst/>
              <a:cxnLst/>
              <a:rect l="l" t="t" r="r" b="b"/>
              <a:pathLst>
                <a:path w="1513" h="1328" extrusionOk="0">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1176925" y="2493950"/>
              <a:ext cx="11850" cy="11850"/>
            </a:xfrm>
            <a:custGeom>
              <a:avLst/>
              <a:gdLst/>
              <a:ahLst/>
              <a:cxnLst/>
              <a:rect l="l" t="t" r="r" b="b"/>
              <a:pathLst>
                <a:path w="474" h="474" extrusionOk="0">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1138650" y="2480975"/>
              <a:ext cx="17650" cy="17875"/>
            </a:xfrm>
            <a:custGeom>
              <a:avLst/>
              <a:gdLst/>
              <a:ahLst/>
              <a:cxnLst/>
              <a:rect l="l" t="t" r="r" b="b"/>
              <a:pathLst>
                <a:path w="706"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1096450" y="2437825"/>
              <a:ext cx="20650" cy="20675"/>
            </a:xfrm>
            <a:custGeom>
              <a:avLst/>
              <a:gdLst/>
              <a:ahLst/>
              <a:cxnLst/>
              <a:rect l="l" t="t" r="r" b="b"/>
              <a:pathLst>
                <a:path w="826" h="827" extrusionOk="0">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E306ED9C-9CF0-118D-74B5-202B8E1F1BFD}"/>
              </a:ext>
            </a:extLst>
          </p:cNvPr>
          <p:cNvSpPr/>
          <p:nvPr/>
        </p:nvSpPr>
        <p:spPr>
          <a:xfrm>
            <a:off x="3982625" y="3574452"/>
            <a:ext cx="4152747" cy="6167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3872557" y="2623450"/>
            <a:ext cx="476090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About Project</a:t>
            </a:r>
            <a:endParaRPr sz="36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8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713225" y="1430868"/>
            <a:ext cx="5224026" cy="3096682"/>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dirty="0"/>
              <a:t>            </a:t>
            </a:r>
            <a:r>
              <a:rPr lang="en-US" sz="1000" dirty="0" err="1"/>
              <a:t>Sebagai</a:t>
            </a:r>
            <a:r>
              <a:rPr lang="en-US" sz="1000" dirty="0"/>
              <a:t> Perusahaan consulting digital marketing yang </a:t>
            </a:r>
            <a:r>
              <a:rPr lang="en-US" sz="1000" dirty="0" err="1"/>
              <a:t>terkemuka</a:t>
            </a:r>
            <a:r>
              <a:rPr lang="en-US" sz="1000" dirty="0"/>
              <a:t>, kami </a:t>
            </a:r>
            <a:r>
              <a:rPr lang="en-US" sz="1000" dirty="0" err="1"/>
              <a:t>dihadapkan</a:t>
            </a:r>
            <a:r>
              <a:rPr lang="en-US" sz="1000" dirty="0"/>
              <a:t> dengan </a:t>
            </a:r>
            <a:r>
              <a:rPr lang="en-US" sz="1000" dirty="0" err="1"/>
              <a:t>sebuah</a:t>
            </a:r>
            <a:r>
              <a:rPr lang="en-US" sz="1000" dirty="0"/>
              <a:t> project </a:t>
            </a:r>
            <a:r>
              <a:rPr lang="en-US" sz="1000" dirty="0" err="1"/>
              <a:t>yag</a:t>
            </a:r>
            <a:r>
              <a:rPr lang="en-US" sz="1000" dirty="0"/>
              <a:t> </a:t>
            </a:r>
            <a:r>
              <a:rPr lang="en-US" sz="1000" dirty="0" err="1"/>
              <a:t>menarik</a:t>
            </a:r>
            <a:r>
              <a:rPr lang="en-US" sz="1000" dirty="0"/>
              <a:t> oleh </a:t>
            </a:r>
            <a:r>
              <a:rPr lang="en-US" sz="1000" dirty="0" err="1"/>
              <a:t>klien</a:t>
            </a:r>
            <a:r>
              <a:rPr lang="en-US" sz="1000" dirty="0"/>
              <a:t> kami, </a:t>
            </a:r>
            <a:r>
              <a:rPr lang="en-US" sz="1000" dirty="0" err="1"/>
              <a:t>sebuah</a:t>
            </a:r>
            <a:r>
              <a:rPr lang="en-US" sz="1000" dirty="0"/>
              <a:t> Perusahaan </a:t>
            </a:r>
            <a:r>
              <a:rPr lang="en-US" sz="1000" dirty="0" err="1"/>
              <a:t>barang</a:t>
            </a:r>
            <a:r>
              <a:rPr lang="en-US" sz="1000" dirty="0"/>
              <a:t> – </a:t>
            </a:r>
            <a:r>
              <a:rPr lang="en-US" sz="1000" dirty="0" err="1"/>
              <a:t>barang</a:t>
            </a:r>
            <a:r>
              <a:rPr lang="en-US" sz="1000" dirty="0"/>
              <a:t> </a:t>
            </a:r>
            <a:r>
              <a:rPr lang="en-US" sz="1000" dirty="0" err="1"/>
              <a:t>rumah</a:t>
            </a:r>
            <a:r>
              <a:rPr lang="en-US" sz="1000" dirty="0"/>
              <a:t> </a:t>
            </a:r>
            <a:r>
              <a:rPr lang="en-US" sz="1000" dirty="0" err="1"/>
              <a:t>tangga</a:t>
            </a:r>
            <a:r>
              <a:rPr lang="en-US" sz="1000" dirty="0"/>
              <a:t> </a:t>
            </a:r>
            <a:r>
              <a:rPr lang="en-US" sz="1000" dirty="0" err="1"/>
              <a:t>telah</a:t>
            </a:r>
            <a:r>
              <a:rPr lang="en-US" sz="1000" dirty="0"/>
              <a:t> </a:t>
            </a:r>
            <a:r>
              <a:rPr lang="en-US" sz="1000" dirty="0" err="1"/>
              <a:t>melakukan</a:t>
            </a:r>
            <a:r>
              <a:rPr lang="en-US" sz="1000" dirty="0"/>
              <a:t> </a:t>
            </a:r>
            <a:r>
              <a:rPr lang="en-US" sz="1000" dirty="0" err="1"/>
              <a:t>promosi</a:t>
            </a:r>
            <a:r>
              <a:rPr lang="en-US" sz="1000" dirty="0"/>
              <a:t> digital </a:t>
            </a:r>
            <a:r>
              <a:rPr lang="en-US" sz="1000" dirty="0" err="1"/>
              <a:t>melalui</a:t>
            </a:r>
            <a:r>
              <a:rPr lang="en-US" sz="1000" dirty="0"/>
              <a:t> ads dalam </a:t>
            </a:r>
            <a:r>
              <a:rPr lang="en-US" sz="1000" dirty="0" err="1"/>
              <a:t>beberapa</a:t>
            </a:r>
            <a:r>
              <a:rPr lang="en-US" sz="1000" dirty="0"/>
              <a:t> </a:t>
            </a:r>
            <a:r>
              <a:rPr lang="en-US" sz="1000" dirty="0" err="1"/>
              <a:t>waktu</a:t>
            </a:r>
            <a:r>
              <a:rPr lang="en-US" sz="1000" dirty="0"/>
              <a:t> tahun </a:t>
            </a:r>
            <a:r>
              <a:rPr lang="en-US" sz="1000" dirty="0" err="1"/>
              <a:t>terakhir</a:t>
            </a:r>
            <a:r>
              <a:rPr lang="en-US" sz="1000" dirty="0"/>
              <a:t>. Perusahaan </a:t>
            </a:r>
            <a:r>
              <a:rPr lang="en-US" sz="1000" dirty="0" err="1"/>
              <a:t>tersebut</a:t>
            </a:r>
            <a:r>
              <a:rPr lang="en-US" sz="1000" dirty="0"/>
              <a:t> </a:t>
            </a:r>
            <a:r>
              <a:rPr lang="en-US" sz="1000" dirty="0" err="1"/>
              <a:t>merasa</a:t>
            </a:r>
            <a:r>
              <a:rPr lang="en-US" sz="1000" dirty="0"/>
              <a:t> </a:t>
            </a:r>
            <a:r>
              <a:rPr lang="en-US" sz="1000" dirty="0" err="1"/>
              <a:t>bahwa</a:t>
            </a:r>
            <a:r>
              <a:rPr lang="en-US" sz="1000" dirty="0"/>
              <a:t> yang </a:t>
            </a:r>
            <a:r>
              <a:rPr lang="en-US" sz="1000" dirty="0" err="1"/>
              <a:t>mereka</a:t>
            </a:r>
            <a:r>
              <a:rPr lang="en-US" sz="1000" dirty="0"/>
              <a:t> </a:t>
            </a:r>
            <a:r>
              <a:rPr lang="en-US" sz="1000" dirty="0" err="1"/>
              <a:t>lakukan</a:t>
            </a:r>
            <a:r>
              <a:rPr lang="en-US" sz="1000" dirty="0"/>
              <a:t> </a:t>
            </a:r>
            <a:r>
              <a:rPr lang="en-US" sz="1000" dirty="0" err="1"/>
              <a:t>mengalami</a:t>
            </a:r>
            <a:r>
              <a:rPr lang="en-US" sz="1000" dirty="0"/>
              <a:t> </a:t>
            </a:r>
            <a:r>
              <a:rPr lang="en-US" sz="1000" dirty="0" err="1"/>
              <a:t>penurunan</a:t>
            </a:r>
            <a:r>
              <a:rPr lang="en-US" sz="1000" dirty="0"/>
              <a:t> dalam </a:t>
            </a:r>
            <a:r>
              <a:rPr lang="en-US" sz="1000" dirty="0" err="1"/>
              <a:t>konversi</a:t>
            </a:r>
            <a:r>
              <a:rPr lang="en-US" sz="1000" dirty="0"/>
              <a:t>. Perusahaan </a:t>
            </a:r>
            <a:r>
              <a:rPr lang="en-US" sz="1000" dirty="0" err="1"/>
              <a:t>tersebut</a:t>
            </a:r>
            <a:r>
              <a:rPr lang="en-US" sz="1000" dirty="0"/>
              <a:t> </a:t>
            </a:r>
            <a:r>
              <a:rPr lang="en-US" sz="1000" dirty="0" err="1"/>
              <a:t>ingin</a:t>
            </a:r>
            <a:r>
              <a:rPr lang="en-US" sz="1000" dirty="0"/>
              <a:t> </a:t>
            </a:r>
            <a:r>
              <a:rPr lang="en-US" sz="1000" dirty="0" err="1"/>
              <a:t>mengetahui</a:t>
            </a:r>
            <a:r>
              <a:rPr lang="en-US" sz="1000" dirty="0"/>
              <a:t> dan </a:t>
            </a:r>
            <a:r>
              <a:rPr lang="en-US" sz="1000" dirty="0" err="1"/>
              <a:t>mengungkap</a:t>
            </a:r>
            <a:r>
              <a:rPr lang="en-US" sz="1000" dirty="0"/>
              <a:t> customers dengan </a:t>
            </a:r>
            <a:r>
              <a:rPr lang="en-US" sz="1000" dirty="0" err="1"/>
              <a:t>karakteristi</a:t>
            </a:r>
            <a:r>
              <a:rPr lang="en-US" sz="1000" dirty="0"/>
              <a:t> seperti </a:t>
            </a:r>
            <a:r>
              <a:rPr lang="en-US" sz="1000" dirty="0" err="1"/>
              <a:t>apa</a:t>
            </a:r>
            <a:r>
              <a:rPr lang="en-US" sz="1000" dirty="0"/>
              <a:t> yang </a:t>
            </a:r>
            <a:r>
              <a:rPr lang="en-US" sz="1000" dirty="0" err="1"/>
              <a:t>cocok</a:t>
            </a:r>
            <a:r>
              <a:rPr lang="en-US" sz="1000" dirty="0"/>
              <a:t> </a:t>
            </a:r>
            <a:r>
              <a:rPr lang="en-US" sz="1000" dirty="0" err="1"/>
              <a:t>mendapatkan</a:t>
            </a:r>
            <a:r>
              <a:rPr lang="en-US" sz="1000" dirty="0"/>
              <a:t> </a:t>
            </a:r>
            <a:r>
              <a:rPr lang="en-US" sz="1000" dirty="0" err="1"/>
              <a:t>penawaran</a:t>
            </a:r>
            <a:r>
              <a:rPr lang="en-US" sz="1000" dirty="0"/>
              <a:t> </a:t>
            </a:r>
            <a:r>
              <a:rPr lang="en-US" sz="1000" dirty="0" err="1"/>
              <a:t>konten</a:t>
            </a:r>
            <a:r>
              <a:rPr lang="en-US" sz="1000" dirty="0"/>
              <a:t> ads </a:t>
            </a:r>
            <a:r>
              <a:rPr lang="en-US" sz="1000" dirty="0" err="1"/>
              <a:t>dari</a:t>
            </a:r>
            <a:r>
              <a:rPr lang="en-US" sz="1000" dirty="0"/>
              <a:t> </a:t>
            </a:r>
            <a:r>
              <a:rPr lang="en-US" sz="1000" dirty="0" err="1"/>
              <a:t>perusahaan</a:t>
            </a:r>
            <a:r>
              <a:rPr lang="en-US" sz="1000" dirty="0"/>
              <a:t>. </a:t>
            </a:r>
            <a:r>
              <a:rPr lang="en-US" sz="1000" dirty="0" err="1"/>
              <a:t>Mereka</a:t>
            </a:r>
            <a:r>
              <a:rPr lang="en-US" sz="1000" dirty="0"/>
              <a:t> </a:t>
            </a:r>
            <a:r>
              <a:rPr lang="en-US" sz="1000" dirty="0" err="1"/>
              <a:t>ingin</a:t>
            </a:r>
            <a:r>
              <a:rPr lang="en-US" sz="1000" dirty="0"/>
              <a:t> </a:t>
            </a:r>
            <a:r>
              <a:rPr lang="en-US" sz="1000" dirty="0" err="1"/>
              <a:t>mendapatkan</a:t>
            </a:r>
            <a:r>
              <a:rPr lang="en-US" sz="1000" dirty="0"/>
              <a:t> </a:t>
            </a:r>
            <a:r>
              <a:rPr lang="en-US" sz="1000" dirty="0" err="1"/>
              <a:t>beberapa</a:t>
            </a:r>
            <a:r>
              <a:rPr lang="en-US" sz="1000" dirty="0"/>
              <a:t> </a:t>
            </a:r>
            <a:r>
              <a:rPr lang="en-US" sz="1000" dirty="0" err="1"/>
              <a:t>wawasan</a:t>
            </a:r>
            <a:r>
              <a:rPr lang="en-US" sz="1000" dirty="0"/>
              <a:t> atau insight </a:t>
            </a:r>
            <a:r>
              <a:rPr lang="en-US" sz="1000" dirty="0" err="1"/>
              <a:t>dari</a:t>
            </a:r>
            <a:r>
              <a:rPr lang="en-US" sz="1000" dirty="0"/>
              <a:t>  history </a:t>
            </a:r>
            <a:r>
              <a:rPr lang="en-US" sz="1000" dirty="0" err="1"/>
              <a:t>iklan</a:t>
            </a:r>
            <a:r>
              <a:rPr lang="en-US" sz="1000" dirty="0"/>
              <a:t> yang </a:t>
            </a:r>
            <a:r>
              <a:rPr lang="en-US" sz="1000" dirty="0" err="1"/>
              <a:t>telah</a:t>
            </a:r>
            <a:r>
              <a:rPr lang="en-US" sz="1000" dirty="0"/>
              <a:t> </a:t>
            </a:r>
            <a:r>
              <a:rPr lang="en-US" sz="1000" dirty="0" err="1"/>
              <a:t>mereka</a:t>
            </a:r>
            <a:r>
              <a:rPr lang="en-US" sz="1000" dirty="0"/>
              <a:t> </a:t>
            </a:r>
            <a:r>
              <a:rPr lang="en-US" sz="1000" dirty="0" err="1"/>
              <a:t>lakukan</a:t>
            </a:r>
            <a:r>
              <a:rPr lang="en-US" sz="1000" dirty="0"/>
              <a:t> </a:t>
            </a:r>
            <a:r>
              <a:rPr lang="en-US" sz="1000" dirty="0" err="1"/>
              <a:t>beberapa</a:t>
            </a:r>
            <a:r>
              <a:rPr lang="en-US" sz="1000" dirty="0"/>
              <a:t> tahun </a:t>
            </a:r>
            <a:r>
              <a:rPr lang="en-US" sz="1000" dirty="0" err="1"/>
              <a:t>belakangan</a:t>
            </a:r>
            <a:r>
              <a:rPr lang="en-US" sz="1000" dirty="0"/>
              <a:t>, dengan insight yang </a:t>
            </a:r>
            <a:r>
              <a:rPr lang="en-US" sz="1000" dirty="0" err="1"/>
              <a:t>didapatkan</a:t>
            </a:r>
            <a:r>
              <a:rPr lang="en-US" sz="1000" dirty="0"/>
              <a:t> Perusahaan </a:t>
            </a:r>
            <a:r>
              <a:rPr lang="en-US" sz="1000" dirty="0" err="1"/>
              <a:t>berharap</a:t>
            </a:r>
            <a:r>
              <a:rPr lang="en-US" sz="1000" dirty="0"/>
              <a:t> dapat </a:t>
            </a:r>
            <a:r>
              <a:rPr lang="en-US" sz="1000" dirty="0" err="1"/>
              <a:t>meningkatkan</a:t>
            </a:r>
            <a:r>
              <a:rPr lang="en-US" sz="1000" dirty="0"/>
              <a:t> profit </a:t>
            </a:r>
            <a:r>
              <a:rPr lang="en-US" sz="1000" dirty="0" err="1"/>
              <a:t>mereka</a:t>
            </a:r>
            <a:r>
              <a:rPr lang="en-US" sz="1000" dirty="0"/>
              <a:t> dan </a:t>
            </a:r>
            <a:r>
              <a:rPr lang="en-US" sz="1000" dirty="0" err="1"/>
              <a:t>mengurangi</a:t>
            </a:r>
            <a:r>
              <a:rPr lang="en-US" sz="1000" dirty="0"/>
              <a:t> </a:t>
            </a:r>
            <a:r>
              <a:rPr lang="en-US" sz="1000" dirty="0" err="1"/>
              <a:t>biaya</a:t>
            </a:r>
            <a:r>
              <a:rPr lang="en-US" sz="1000" dirty="0"/>
              <a:t> cost ads yang </a:t>
            </a:r>
            <a:r>
              <a:rPr lang="en-US" sz="1000" dirty="0" err="1"/>
              <a:t>telah</a:t>
            </a:r>
            <a:r>
              <a:rPr lang="en-US" sz="1000" dirty="0"/>
              <a:t> dilakukan. </a:t>
            </a:r>
            <a:endParaRPr sz="1000" dirty="0"/>
          </a:p>
        </p:txBody>
      </p:sp>
      <p:sp>
        <p:nvSpPr>
          <p:cNvPr id="1213" name="Google Shape;1213;p27"/>
          <p:cNvSpPr txBox="1">
            <a:spLocks noGrp="1"/>
          </p:cNvSpPr>
          <p:nvPr>
            <p:ph type="title"/>
          </p:nvPr>
        </p:nvSpPr>
        <p:spPr>
          <a:xfrm>
            <a:off x="713225" y="650339"/>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Business Problem</a:t>
            </a:r>
            <a:endParaRPr dirty="0"/>
          </a:p>
        </p:txBody>
      </p:sp>
      <p:pic>
        <p:nvPicPr>
          <p:cNvPr id="2" name="Google Shape;2852;p49">
            <a:extLst>
              <a:ext uri="{FF2B5EF4-FFF2-40B4-BE49-F238E27FC236}">
                <a16:creationId xmlns:a16="http://schemas.microsoft.com/office/drawing/2014/main" id="{AE9A99C6-4FA4-C9E4-87D0-4655F50EF7FF}"/>
              </a:ext>
            </a:extLst>
          </p:cNvPr>
          <p:cNvPicPr preferRelativeResize="0"/>
          <p:nvPr/>
        </p:nvPicPr>
        <p:blipFill rotWithShape="1">
          <a:blip r:embed="rId3">
            <a:alphaModFix/>
          </a:blip>
          <a:srcRect t="16547" b="16540"/>
          <a:stretch/>
        </p:blipFill>
        <p:spPr>
          <a:xfrm>
            <a:off x="5937251" y="1430869"/>
            <a:ext cx="2842681" cy="2243664"/>
          </a:xfrm>
          <a:prstGeom prst="rect">
            <a:avLst/>
          </a:prstGeom>
          <a:noFill/>
          <a:ln>
            <a:noFill/>
          </a:ln>
        </p:spPr>
      </p:pic>
    </p:spTree>
    <p:extLst>
      <p:ext uri="{BB962C8B-B14F-4D97-AF65-F5344CB8AC3E}">
        <p14:creationId xmlns:p14="http://schemas.microsoft.com/office/powerpoint/2010/main" val="1627499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713225" y="1430868"/>
            <a:ext cx="5224026" cy="3096682"/>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dirty="0"/>
              <a:t>                 </a:t>
            </a:r>
            <a:r>
              <a:rPr lang="en-US" sz="1000" dirty="0" err="1"/>
              <a:t>Merupakan</a:t>
            </a:r>
            <a:r>
              <a:rPr lang="en-US" sz="1000" dirty="0"/>
              <a:t> </a:t>
            </a:r>
            <a:r>
              <a:rPr lang="en-US" sz="1000" dirty="0" err="1"/>
              <a:t>sebuah</a:t>
            </a:r>
            <a:r>
              <a:rPr lang="en-US" sz="1000" dirty="0"/>
              <a:t> proses </a:t>
            </a:r>
            <a:r>
              <a:rPr lang="en-US" sz="1000" dirty="0" err="1"/>
              <a:t>menggunakan</a:t>
            </a:r>
            <a:r>
              <a:rPr lang="en-US" sz="1000" dirty="0"/>
              <a:t> </a:t>
            </a:r>
            <a:r>
              <a:rPr lang="en-US" sz="1000" dirty="0" err="1"/>
              <a:t>teknik</a:t>
            </a:r>
            <a:r>
              <a:rPr lang="en-US" sz="1000" dirty="0"/>
              <a:t> machine learning </a:t>
            </a:r>
            <a:r>
              <a:rPr lang="en-US" sz="1000" dirty="0" err="1"/>
              <a:t>untuk</a:t>
            </a:r>
            <a:r>
              <a:rPr lang="en-US" sz="1000" dirty="0"/>
              <a:t> </a:t>
            </a:r>
            <a:r>
              <a:rPr lang="en-US" sz="1000" dirty="0" err="1"/>
              <a:t>mengklasifikasikan</a:t>
            </a:r>
            <a:r>
              <a:rPr lang="en-US" sz="1000" dirty="0"/>
              <a:t> (</a:t>
            </a:r>
            <a:r>
              <a:rPr lang="en-US" sz="1000" dirty="0" err="1"/>
              <a:t>mengelompokkan</a:t>
            </a:r>
            <a:r>
              <a:rPr lang="en-US" sz="1000" dirty="0"/>
              <a:t>) </a:t>
            </a:r>
            <a:r>
              <a:rPr lang="en-US" sz="1000" dirty="0" err="1"/>
              <a:t>pelanggan</a:t>
            </a:r>
            <a:r>
              <a:rPr lang="en-US" sz="1000" dirty="0"/>
              <a:t> </a:t>
            </a:r>
            <a:r>
              <a:rPr lang="en-US" sz="1000" dirty="0" err="1"/>
              <a:t>berdasarkan</a:t>
            </a:r>
            <a:r>
              <a:rPr lang="en-US" sz="1000" dirty="0"/>
              <a:t> kemungkinan </a:t>
            </a:r>
            <a:r>
              <a:rPr lang="en-US" sz="1000" dirty="0" err="1"/>
              <a:t>mereka</a:t>
            </a:r>
            <a:r>
              <a:rPr lang="en-US" sz="1000" dirty="0"/>
              <a:t> </a:t>
            </a:r>
            <a:r>
              <a:rPr lang="en-US" sz="1000" dirty="0" err="1"/>
              <a:t>untuk</a:t>
            </a:r>
            <a:r>
              <a:rPr lang="en-US" sz="1000" dirty="0"/>
              <a:t> </a:t>
            </a:r>
            <a:r>
              <a:rPr lang="en-US" sz="1000" dirty="0" err="1"/>
              <a:t>melakukan</a:t>
            </a:r>
            <a:r>
              <a:rPr lang="en-US" sz="1000" dirty="0"/>
              <a:t> clicked on ads. </a:t>
            </a:r>
            <a:r>
              <a:rPr lang="en-US" sz="1000" dirty="0" err="1"/>
              <a:t>Tujuan</a:t>
            </a:r>
            <a:r>
              <a:rPr lang="en-US" sz="1000" dirty="0"/>
              <a:t> </a:t>
            </a:r>
            <a:r>
              <a:rPr lang="en-US" sz="1000" dirty="0" err="1"/>
              <a:t>utama</a:t>
            </a:r>
            <a:r>
              <a:rPr lang="en-US" sz="1000" dirty="0"/>
              <a:t> </a:t>
            </a:r>
            <a:r>
              <a:rPr lang="en-US" sz="1000" dirty="0" err="1"/>
              <a:t>dari</a:t>
            </a:r>
            <a:r>
              <a:rPr lang="en-US" sz="1000" dirty="0"/>
              <a:t> project ini </a:t>
            </a:r>
            <a:r>
              <a:rPr lang="en-US" sz="1000" dirty="0" err="1"/>
              <a:t>adalah</a:t>
            </a:r>
            <a:r>
              <a:rPr lang="en-US" sz="1000" dirty="0"/>
              <a:t> </a:t>
            </a:r>
            <a:r>
              <a:rPr lang="en-US" sz="1000" dirty="0" err="1"/>
              <a:t>memprediksi</a:t>
            </a:r>
            <a:r>
              <a:rPr lang="en-US" sz="1000" dirty="0"/>
              <a:t> </a:t>
            </a:r>
            <a:r>
              <a:rPr lang="en-US" sz="1000" dirty="0" err="1"/>
              <a:t>apakah</a:t>
            </a:r>
            <a:r>
              <a:rPr lang="en-US" sz="1000" dirty="0"/>
              <a:t> </a:t>
            </a:r>
            <a:r>
              <a:rPr lang="en-US" sz="1000" dirty="0" err="1"/>
              <a:t>seorang</a:t>
            </a:r>
            <a:r>
              <a:rPr lang="en-US" sz="1000" dirty="0"/>
              <a:t> customers </a:t>
            </a:r>
            <a:r>
              <a:rPr lang="en-US" sz="1000" dirty="0" err="1"/>
              <a:t>akan</a:t>
            </a:r>
            <a:r>
              <a:rPr lang="en-US" sz="1000" dirty="0"/>
              <a:t> </a:t>
            </a:r>
            <a:r>
              <a:rPr lang="en-US" sz="1000" dirty="0" err="1"/>
              <a:t>mengklik</a:t>
            </a:r>
            <a:r>
              <a:rPr lang="en-US" sz="1000" dirty="0"/>
              <a:t> </a:t>
            </a:r>
            <a:r>
              <a:rPr lang="en-US" sz="1000" dirty="0" err="1"/>
              <a:t>iklan</a:t>
            </a:r>
            <a:r>
              <a:rPr lang="en-US" sz="1000" dirty="0"/>
              <a:t> </a:t>
            </a:r>
            <a:r>
              <a:rPr lang="en-US" sz="1000" dirty="0" err="1"/>
              <a:t>tertentu</a:t>
            </a:r>
            <a:r>
              <a:rPr lang="en-US" sz="1000" dirty="0"/>
              <a:t> atau </a:t>
            </a:r>
            <a:r>
              <a:rPr lang="en-US" sz="1000" dirty="0" err="1"/>
              <a:t>tidak</a:t>
            </a:r>
            <a:r>
              <a:rPr lang="en-US" sz="1000" dirty="0"/>
              <a:t>. Proses ini </a:t>
            </a:r>
            <a:r>
              <a:rPr lang="en-US" sz="1000" dirty="0" err="1"/>
              <a:t>melibatkan</a:t>
            </a:r>
            <a:r>
              <a:rPr lang="en-US" sz="1000" dirty="0"/>
              <a:t> </a:t>
            </a:r>
            <a:r>
              <a:rPr lang="en-US" sz="1000" dirty="0" err="1"/>
              <a:t>beberapa</a:t>
            </a:r>
            <a:r>
              <a:rPr lang="en-US" sz="1000" dirty="0"/>
              <a:t> </a:t>
            </a:r>
            <a:r>
              <a:rPr lang="en-US" sz="1000" dirty="0" err="1"/>
              <a:t>tahap</a:t>
            </a:r>
            <a:r>
              <a:rPr lang="en-US" sz="1000" dirty="0"/>
              <a:t>, mulai </a:t>
            </a:r>
            <a:r>
              <a:rPr lang="en-US" sz="1000" dirty="0" err="1"/>
              <a:t>dari</a:t>
            </a:r>
            <a:r>
              <a:rPr lang="en-US" sz="1000" dirty="0"/>
              <a:t> </a:t>
            </a:r>
            <a:r>
              <a:rPr lang="en-US" sz="1000" dirty="0" err="1"/>
              <a:t>pembersihan</a:t>
            </a:r>
            <a:r>
              <a:rPr lang="en-US" sz="1000" dirty="0"/>
              <a:t> dan </a:t>
            </a:r>
            <a:r>
              <a:rPr lang="en-US" sz="1000" dirty="0" err="1"/>
              <a:t>pengolahan</a:t>
            </a:r>
            <a:r>
              <a:rPr lang="en-US" sz="1000" dirty="0"/>
              <a:t> data, </a:t>
            </a:r>
            <a:r>
              <a:rPr lang="en-US" sz="1000" dirty="0" err="1"/>
              <a:t>pemilihan</a:t>
            </a:r>
            <a:r>
              <a:rPr lang="en-US" sz="1000" dirty="0"/>
              <a:t> </a:t>
            </a:r>
            <a:r>
              <a:rPr lang="en-US" sz="1000" dirty="0" err="1"/>
              <a:t>fitur</a:t>
            </a:r>
            <a:r>
              <a:rPr lang="en-US" sz="1000" dirty="0"/>
              <a:t> yang </a:t>
            </a:r>
            <a:r>
              <a:rPr lang="en-US" sz="1000" dirty="0" err="1"/>
              <a:t>relevan</a:t>
            </a:r>
            <a:r>
              <a:rPr lang="en-US" sz="1000" dirty="0"/>
              <a:t>, </a:t>
            </a:r>
            <a:r>
              <a:rPr lang="en-US" sz="1000" dirty="0" err="1"/>
              <a:t>pemilihan</a:t>
            </a:r>
            <a:r>
              <a:rPr lang="en-US" sz="1000" dirty="0"/>
              <a:t> model machine learning yang </a:t>
            </a:r>
            <a:r>
              <a:rPr lang="en-US" sz="1000" dirty="0" err="1"/>
              <a:t>sesuai</a:t>
            </a:r>
            <a:r>
              <a:rPr lang="en-US" sz="1000" dirty="0"/>
              <a:t>, </a:t>
            </a:r>
            <a:r>
              <a:rPr lang="en-US" sz="1000" dirty="0" err="1"/>
              <a:t>hingga</a:t>
            </a:r>
            <a:r>
              <a:rPr lang="en-US" sz="1000" dirty="0"/>
              <a:t> </a:t>
            </a:r>
            <a:r>
              <a:rPr lang="en-US" sz="1000" dirty="0" err="1"/>
              <a:t>evaluasi</a:t>
            </a:r>
            <a:r>
              <a:rPr lang="en-US" sz="1000" dirty="0"/>
              <a:t> </a:t>
            </a:r>
            <a:r>
              <a:rPr lang="en-US" sz="1000" dirty="0" err="1"/>
              <a:t>kinerja</a:t>
            </a:r>
            <a:r>
              <a:rPr lang="en-US" sz="1000" dirty="0"/>
              <a:t> model. Hasil </a:t>
            </a:r>
            <a:r>
              <a:rPr lang="en-US" sz="1000" dirty="0" err="1"/>
              <a:t>dari</a:t>
            </a:r>
            <a:r>
              <a:rPr lang="en-US" sz="1000" dirty="0"/>
              <a:t> </a:t>
            </a:r>
            <a:r>
              <a:rPr lang="en-US" sz="1000" dirty="0" err="1"/>
              <a:t>pembuatan</a:t>
            </a:r>
            <a:r>
              <a:rPr lang="en-US" sz="1000" dirty="0"/>
              <a:t> model </a:t>
            </a:r>
            <a:r>
              <a:rPr lang="en-US" sz="1000" dirty="0" err="1"/>
              <a:t>klasifikasi</a:t>
            </a:r>
            <a:r>
              <a:rPr lang="en-US" sz="1000" dirty="0"/>
              <a:t> </a:t>
            </a:r>
            <a:r>
              <a:rPr lang="en-US" sz="1000" dirty="0" err="1"/>
              <a:t>diharapkan</a:t>
            </a:r>
            <a:r>
              <a:rPr lang="en-US" sz="1000" dirty="0"/>
              <a:t> dapat </a:t>
            </a:r>
            <a:r>
              <a:rPr lang="en-US" sz="1000" dirty="0" err="1"/>
              <a:t>membantu</a:t>
            </a:r>
            <a:r>
              <a:rPr lang="en-US" sz="1000" dirty="0"/>
              <a:t> </a:t>
            </a:r>
            <a:r>
              <a:rPr lang="en-US" sz="1000" dirty="0" err="1"/>
              <a:t>pemasar</a:t>
            </a:r>
            <a:r>
              <a:rPr lang="en-US" sz="1000" dirty="0"/>
              <a:t> atau </a:t>
            </a:r>
            <a:r>
              <a:rPr lang="en-US" sz="1000" dirty="0" err="1"/>
              <a:t>perusahaan</a:t>
            </a:r>
            <a:r>
              <a:rPr lang="en-US" sz="1000" dirty="0"/>
              <a:t> </a:t>
            </a:r>
            <a:r>
              <a:rPr lang="en-US" sz="1000" dirty="0" err="1"/>
              <a:t>untuk</a:t>
            </a:r>
            <a:r>
              <a:rPr lang="en-US" sz="1000" dirty="0"/>
              <a:t> </a:t>
            </a:r>
            <a:r>
              <a:rPr lang="en-US" sz="1000" dirty="0" err="1"/>
              <a:t>mengoptimalkan</a:t>
            </a:r>
            <a:r>
              <a:rPr lang="en-US" sz="1000" dirty="0"/>
              <a:t> strategi </a:t>
            </a:r>
            <a:r>
              <a:rPr lang="en-US" sz="1000" dirty="0" err="1"/>
              <a:t>pemasaran</a:t>
            </a:r>
            <a:r>
              <a:rPr lang="en-US" sz="1000" dirty="0"/>
              <a:t> </a:t>
            </a:r>
            <a:r>
              <a:rPr lang="en-US" sz="1000" dirty="0" err="1"/>
              <a:t>mereka</a:t>
            </a:r>
            <a:r>
              <a:rPr lang="en-US" sz="1000" dirty="0"/>
              <a:t> dengan </a:t>
            </a:r>
            <a:r>
              <a:rPr lang="en-US" sz="1000" dirty="0" err="1"/>
              <a:t>menargetkan</a:t>
            </a:r>
            <a:r>
              <a:rPr lang="en-US" sz="1000" dirty="0"/>
              <a:t> </a:t>
            </a:r>
            <a:r>
              <a:rPr lang="en-US" sz="1000" dirty="0" err="1"/>
              <a:t>iklan</a:t>
            </a:r>
            <a:r>
              <a:rPr lang="en-US" sz="1000" dirty="0"/>
              <a:t> </a:t>
            </a:r>
            <a:r>
              <a:rPr lang="en-US" sz="1000" dirty="0" err="1"/>
              <a:t>kepada</a:t>
            </a:r>
            <a:r>
              <a:rPr lang="en-US" sz="1000" dirty="0"/>
              <a:t> customers yang </a:t>
            </a:r>
            <a:r>
              <a:rPr lang="en-US" sz="1000" dirty="0" err="1"/>
              <a:t>memiliki</a:t>
            </a:r>
            <a:r>
              <a:rPr lang="en-US" sz="1000" dirty="0"/>
              <a:t> kemungkinan lebih </a:t>
            </a:r>
            <a:r>
              <a:rPr lang="en-US" sz="1000" dirty="0" err="1"/>
              <a:t>tinggi</a:t>
            </a:r>
            <a:r>
              <a:rPr lang="en-US" sz="1000" dirty="0"/>
              <a:t> </a:t>
            </a:r>
            <a:r>
              <a:rPr lang="en-US" sz="1000" dirty="0" err="1"/>
              <a:t>untuk</a:t>
            </a:r>
            <a:r>
              <a:rPr lang="en-US" sz="1000" dirty="0"/>
              <a:t> </a:t>
            </a:r>
            <a:r>
              <a:rPr lang="en-US" sz="1000" dirty="0" err="1"/>
              <a:t>melakukan</a:t>
            </a:r>
            <a:r>
              <a:rPr lang="en-US" sz="1000" dirty="0"/>
              <a:t> click, </a:t>
            </a:r>
            <a:r>
              <a:rPr lang="en-US" sz="1000" dirty="0" err="1"/>
              <a:t>sehingga</a:t>
            </a:r>
            <a:r>
              <a:rPr lang="en-US" sz="1000" dirty="0"/>
              <a:t> dapat </a:t>
            </a:r>
            <a:r>
              <a:rPr lang="en-US" sz="1000" dirty="0" err="1"/>
              <a:t>meningkatkan</a:t>
            </a:r>
            <a:r>
              <a:rPr lang="en-US" sz="1000" dirty="0"/>
              <a:t> </a:t>
            </a:r>
            <a:r>
              <a:rPr lang="en-US" sz="1000" dirty="0" err="1"/>
              <a:t>efektivitas</a:t>
            </a:r>
            <a:r>
              <a:rPr lang="en-US" sz="1000" dirty="0"/>
              <a:t> dan </a:t>
            </a:r>
            <a:r>
              <a:rPr lang="en-US" sz="1000" dirty="0" err="1"/>
              <a:t>efisiensi</a:t>
            </a:r>
            <a:r>
              <a:rPr lang="en-US" sz="1000" dirty="0"/>
              <a:t> ads </a:t>
            </a:r>
            <a:r>
              <a:rPr lang="en-US" sz="1000" dirty="0" err="1"/>
              <a:t>mereka</a:t>
            </a:r>
            <a:r>
              <a:rPr lang="en-US" sz="1000" dirty="0"/>
              <a:t>.   </a:t>
            </a:r>
            <a:endParaRPr sz="1000" dirty="0"/>
          </a:p>
        </p:txBody>
      </p:sp>
      <p:sp>
        <p:nvSpPr>
          <p:cNvPr id="1213" name="Google Shape;1213;p27"/>
          <p:cNvSpPr txBox="1">
            <a:spLocks noGrp="1"/>
          </p:cNvSpPr>
          <p:nvPr>
            <p:ph type="title"/>
          </p:nvPr>
        </p:nvSpPr>
        <p:spPr>
          <a:xfrm>
            <a:off x="713225" y="650338"/>
            <a:ext cx="6237908" cy="7805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Dosis"/>
                <a:ea typeface="Dosis"/>
                <a:cs typeface="Dosis"/>
                <a:sym typeface="Dosis"/>
              </a:rPr>
              <a:t>Predict Clicked Ads Customer Classification Using Machine Learning</a:t>
            </a:r>
            <a:endParaRPr sz="2800" dirty="0"/>
          </a:p>
        </p:txBody>
      </p:sp>
      <p:pic>
        <p:nvPicPr>
          <p:cNvPr id="4" name="Google Shape;2857;p49">
            <a:extLst>
              <a:ext uri="{FF2B5EF4-FFF2-40B4-BE49-F238E27FC236}">
                <a16:creationId xmlns:a16="http://schemas.microsoft.com/office/drawing/2014/main" id="{FA878A9B-963D-75B6-451F-11810D653C43}"/>
              </a:ext>
            </a:extLst>
          </p:cNvPr>
          <p:cNvPicPr preferRelativeResize="0"/>
          <p:nvPr/>
        </p:nvPicPr>
        <p:blipFill rotWithShape="1">
          <a:blip r:embed="rId3">
            <a:alphaModFix/>
          </a:blip>
          <a:srcRect/>
          <a:stretch/>
        </p:blipFill>
        <p:spPr>
          <a:xfrm>
            <a:off x="5937251" y="1253588"/>
            <a:ext cx="2884750" cy="2780571"/>
          </a:xfrm>
          <a:prstGeom prst="rect">
            <a:avLst/>
          </a:prstGeom>
          <a:noFill/>
          <a:ln>
            <a:noFill/>
          </a:ln>
        </p:spPr>
      </p:pic>
    </p:spTree>
    <p:extLst>
      <p:ext uri="{BB962C8B-B14F-4D97-AF65-F5344CB8AC3E}">
        <p14:creationId xmlns:p14="http://schemas.microsoft.com/office/powerpoint/2010/main" val="837482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500" name="Google Shape;1500;p29"/>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a:t>
            </a:r>
            <a:endParaRPr dirty="0"/>
          </a:p>
        </p:txBody>
      </p:sp>
      <p:sp>
        <p:nvSpPr>
          <p:cNvPr id="1502" name="Google Shape;1502;p29"/>
          <p:cNvSpPr txBox="1">
            <a:spLocks noGrp="1"/>
          </p:cNvSpPr>
          <p:nvPr>
            <p:ph type="subTitle" idx="2"/>
          </p:nvPr>
        </p:nvSpPr>
        <p:spPr>
          <a:xfrm>
            <a:off x="508644" y="1114375"/>
            <a:ext cx="7051862" cy="3691509"/>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000" dirty="0"/>
              <a:t>             Machine Learning (ML) adalah cabang dari kecerdasan buatan (AI) yang memungkinkan sistem komputer untuk belajar dari data yang ada, mengidentifikasi pola, membuat keputusan, dan melakukan prediksi tanpa harus secara eksplisit diprogram. </a:t>
            </a:r>
            <a:r>
              <a:rPr lang="en-ID" sz="1000" dirty="0"/>
              <a:t>D</a:t>
            </a:r>
            <a:r>
              <a:rPr lang="en" sz="1000" dirty="0"/>
              <a:t>engan kata lain, alih-alih mengandalkan instruksi yang diprogram secara kaku, sistem manchine learning mampu belajar dan memperbaiki kinerjanya seiring waktu sebagaimana mereka terpapar dengan data baru. Terdapat beberapa jenis pendekatan dalam machine learning, diantaranya : </a:t>
            </a:r>
            <a:r>
              <a:rPr lang="en" sz="1000" b="1" dirty="0"/>
              <a:t>Supervised Learning, Unsupervised Learning, </a:t>
            </a:r>
            <a:r>
              <a:rPr lang="en" sz="1000" dirty="0"/>
              <a:t>dan </a:t>
            </a:r>
            <a:r>
              <a:rPr lang="en" sz="1000" b="1" dirty="0"/>
              <a:t>Reinforcement Learning.</a:t>
            </a:r>
            <a:endParaRPr lang="en" sz="1000" dirty="0"/>
          </a:p>
          <a:p>
            <a:pPr marL="0" lvl="0" indent="0" algn="just" rtl="0">
              <a:lnSpc>
                <a:spcPct val="150000"/>
              </a:lnSpc>
              <a:spcBef>
                <a:spcPts val="0"/>
              </a:spcBef>
              <a:spcAft>
                <a:spcPts val="0"/>
              </a:spcAft>
              <a:buNone/>
            </a:pPr>
            <a:r>
              <a:rPr lang="en-US" sz="1000" dirty="0"/>
              <a:t>             </a:t>
            </a:r>
            <a:r>
              <a:rPr lang="en-US" sz="1000" dirty="0" err="1"/>
              <a:t>Manfaat</a:t>
            </a:r>
            <a:r>
              <a:rPr lang="en-US" sz="1000" dirty="0"/>
              <a:t> </a:t>
            </a:r>
            <a:r>
              <a:rPr lang="en-US" sz="1000" dirty="0" err="1"/>
              <a:t>dari</a:t>
            </a:r>
            <a:r>
              <a:rPr lang="en-US" sz="1000" dirty="0"/>
              <a:t> machine learning sangat </a:t>
            </a:r>
            <a:r>
              <a:rPr lang="en-US" sz="1000" dirty="0" err="1"/>
              <a:t>luas</a:t>
            </a:r>
            <a:r>
              <a:rPr lang="en-US" sz="1000" dirty="0"/>
              <a:t> dan </a:t>
            </a:r>
            <a:r>
              <a:rPr lang="en-US" sz="1000" dirty="0" err="1"/>
              <a:t>terus</a:t>
            </a:r>
            <a:r>
              <a:rPr lang="en-US" sz="1000" dirty="0"/>
              <a:t> </a:t>
            </a:r>
            <a:r>
              <a:rPr lang="en-US" sz="1000" dirty="0" err="1"/>
              <a:t>berkembang</a:t>
            </a:r>
            <a:r>
              <a:rPr lang="en-US" sz="1000" dirty="0"/>
              <a:t> </a:t>
            </a:r>
            <a:r>
              <a:rPr lang="en-US" sz="1000" dirty="0" err="1"/>
              <a:t>seiring</a:t>
            </a:r>
            <a:r>
              <a:rPr lang="en-US" sz="1000" dirty="0"/>
              <a:t> dengan </a:t>
            </a:r>
            <a:r>
              <a:rPr lang="en-US" sz="1000" dirty="0" err="1"/>
              <a:t>penemuan</a:t>
            </a:r>
            <a:r>
              <a:rPr lang="en-US" sz="1000" dirty="0"/>
              <a:t> Teknik </a:t>
            </a:r>
            <a:r>
              <a:rPr lang="en-US" sz="1000" dirty="0" err="1"/>
              <a:t>baru</a:t>
            </a:r>
            <a:r>
              <a:rPr lang="en-US" sz="1000" dirty="0"/>
              <a:t> dan </a:t>
            </a:r>
            <a:r>
              <a:rPr lang="en-US" sz="1000" dirty="0" err="1"/>
              <a:t>kemajuan</a:t>
            </a:r>
            <a:r>
              <a:rPr lang="en-US" sz="1000" dirty="0"/>
              <a:t> dalam </a:t>
            </a:r>
            <a:r>
              <a:rPr lang="en-US" sz="1000" dirty="0" err="1"/>
              <a:t>komputasi</a:t>
            </a:r>
            <a:r>
              <a:rPr lang="en-US" sz="1000" dirty="0"/>
              <a:t>. </a:t>
            </a:r>
            <a:r>
              <a:rPr lang="en-US" sz="1000" dirty="0" err="1"/>
              <a:t>Berikut</a:t>
            </a:r>
            <a:r>
              <a:rPr lang="en-US" sz="1000" dirty="0"/>
              <a:t> </a:t>
            </a:r>
            <a:r>
              <a:rPr lang="en-US" sz="1000" dirty="0" err="1"/>
              <a:t>beberapa</a:t>
            </a:r>
            <a:r>
              <a:rPr lang="en-US" sz="1000" dirty="0"/>
              <a:t> </a:t>
            </a:r>
            <a:r>
              <a:rPr lang="en-US" sz="1000" dirty="0" err="1"/>
              <a:t>manfaat</a:t>
            </a:r>
            <a:r>
              <a:rPr lang="en-US" sz="1000" dirty="0"/>
              <a:t> </a:t>
            </a:r>
            <a:r>
              <a:rPr lang="en-US" sz="1000" dirty="0" err="1"/>
              <a:t>utama</a:t>
            </a:r>
            <a:r>
              <a:rPr lang="en-US" sz="1000" dirty="0"/>
              <a:t> </a:t>
            </a:r>
            <a:r>
              <a:rPr lang="en-US" sz="1000" dirty="0" err="1"/>
              <a:t>penggunaan</a:t>
            </a:r>
            <a:r>
              <a:rPr lang="en-US" sz="1000" dirty="0"/>
              <a:t> machine learning : </a:t>
            </a:r>
          </a:p>
          <a:p>
            <a:pPr marL="228600" lvl="0" indent="-228600" algn="just" rtl="0">
              <a:lnSpc>
                <a:spcPct val="150000"/>
              </a:lnSpc>
              <a:spcBef>
                <a:spcPts val="0"/>
              </a:spcBef>
              <a:spcAft>
                <a:spcPts val="0"/>
              </a:spcAft>
              <a:buSzPct val="100000"/>
              <a:buAutoNum type="arabicPeriod"/>
            </a:pPr>
            <a:r>
              <a:rPr lang="en-US" sz="1000" b="1" dirty="0" err="1"/>
              <a:t>Prediksi</a:t>
            </a:r>
            <a:r>
              <a:rPr lang="en-US" sz="1000" b="1" dirty="0"/>
              <a:t> yang </a:t>
            </a:r>
            <a:r>
              <a:rPr lang="en-US" sz="1000" b="1" dirty="0" err="1"/>
              <a:t>akurat</a:t>
            </a:r>
            <a:r>
              <a:rPr lang="en-US" sz="1000" b="1" dirty="0"/>
              <a:t> : </a:t>
            </a:r>
            <a:r>
              <a:rPr lang="en-US" sz="1000" dirty="0"/>
              <a:t>Dengan </a:t>
            </a:r>
            <a:r>
              <a:rPr lang="en-US" sz="1000" dirty="0" err="1"/>
              <a:t>memanfaatkan</a:t>
            </a:r>
            <a:r>
              <a:rPr lang="en-US" sz="1000" dirty="0"/>
              <a:t> </a:t>
            </a:r>
            <a:r>
              <a:rPr lang="en-US" sz="1000" dirty="0" err="1"/>
              <a:t>algoritma</a:t>
            </a:r>
            <a:r>
              <a:rPr lang="en-US" sz="1000" dirty="0"/>
              <a:t> machine learning yang </a:t>
            </a:r>
            <a:r>
              <a:rPr lang="en-US" sz="1000" dirty="0" err="1"/>
              <a:t>sesuai</a:t>
            </a:r>
            <a:r>
              <a:rPr lang="en-US" sz="1000" dirty="0"/>
              <a:t>, </a:t>
            </a:r>
            <a:r>
              <a:rPr lang="en-US" sz="1000" dirty="0" err="1"/>
              <a:t>sistem</a:t>
            </a:r>
            <a:r>
              <a:rPr lang="en-US" sz="1000" dirty="0"/>
              <a:t> dapat </a:t>
            </a:r>
            <a:r>
              <a:rPr lang="en-US" sz="1000" dirty="0" err="1"/>
              <a:t>memberikan</a:t>
            </a:r>
            <a:r>
              <a:rPr lang="en-US" sz="1000" dirty="0"/>
              <a:t> </a:t>
            </a:r>
            <a:r>
              <a:rPr lang="en-US" sz="1000" dirty="0" err="1"/>
              <a:t>prediksi</a:t>
            </a:r>
            <a:r>
              <a:rPr lang="en-US" sz="1000" dirty="0"/>
              <a:t> yang </a:t>
            </a:r>
            <a:r>
              <a:rPr lang="en-US" sz="1000" dirty="0" err="1"/>
              <a:t>akurat</a:t>
            </a:r>
            <a:r>
              <a:rPr lang="en-US" sz="1000" dirty="0"/>
              <a:t> </a:t>
            </a:r>
            <a:r>
              <a:rPr lang="en-US" sz="1000" dirty="0" err="1"/>
              <a:t>tentang</a:t>
            </a:r>
            <a:r>
              <a:rPr lang="en-US" sz="1000" dirty="0"/>
              <a:t> </a:t>
            </a:r>
            <a:r>
              <a:rPr lang="en-US" sz="1000" dirty="0" err="1"/>
              <a:t>hasil</a:t>
            </a:r>
            <a:r>
              <a:rPr lang="en-US" sz="1000" dirty="0"/>
              <a:t> masa </a:t>
            </a:r>
            <a:r>
              <a:rPr lang="en-US" sz="1000" dirty="0" err="1"/>
              <a:t>depan</a:t>
            </a:r>
            <a:r>
              <a:rPr lang="en-US" sz="1000" dirty="0"/>
              <a:t> </a:t>
            </a:r>
            <a:r>
              <a:rPr lang="en-US" sz="1000" dirty="0" err="1"/>
              <a:t>berdasarkan</a:t>
            </a:r>
            <a:r>
              <a:rPr lang="en-US" sz="1000" dirty="0"/>
              <a:t> data </a:t>
            </a:r>
            <a:r>
              <a:rPr lang="en-US" sz="1000" dirty="0" err="1"/>
              <a:t>historis</a:t>
            </a:r>
            <a:r>
              <a:rPr lang="en-US" sz="1000" dirty="0"/>
              <a:t>. </a:t>
            </a:r>
          </a:p>
          <a:p>
            <a:pPr marL="228600" lvl="0" indent="-228600" algn="just" rtl="0">
              <a:lnSpc>
                <a:spcPct val="150000"/>
              </a:lnSpc>
              <a:spcBef>
                <a:spcPts val="0"/>
              </a:spcBef>
              <a:spcAft>
                <a:spcPts val="0"/>
              </a:spcAft>
              <a:buSzPct val="100000"/>
              <a:buAutoNum type="arabicPeriod"/>
            </a:pPr>
            <a:r>
              <a:rPr lang="en-US" sz="1000" b="1" dirty="0" err="1"/>
              <a:t>Analisis</a:t>
            </a:r>
            <a:r>
              <a:rPr lang="en-US" sz="1000" b="1" dirty="0"/>
              <a:t> data yang </a:t>
            </a:r>
            <a:r>
              <a:rPr lang="en-US" sz="1000" b="1" dirty="0" err="1"/>
              <a:t>kompleks</a:t>
            </a:r>
            <a:r>
              <a:rPr lang="en-US" sz="1000" b="1" dirty="0"/>
              <a:t> : </a:t>
            </a:r>
            <a:r>
              <a:rPr lang="en-US" sz="1000" dirty="0"/>
              <a:t>Dengan </a:t>
            </a:r>
            <a:r>
              <a:rPr lang="en-US" sz="1000" dirty="0" err="1"/>
              <a:t>kemampuannya</a:t>
            </a:r>
            <a:r>
              <a:rPr lang="en-US" sz="1000" dirty="0"/>
              <a:t> </a:t>
            </a:r>
            <a:r>
              <a:rPr lang="en-US" sz="1000" dirty="0" err="1"/>
              <a:t>mengekstrak</a:t>
            </a:r>
            <a:r>
              <a:rPr lang="en-US" sz="1000" dirty="0"/>
              <a:t> </a:t>
            </a:r>
            <a:r>
              <a:rPr lang="en-US" sz="1000" dirty="0" err="1"/>
              <a:t>pola</a:t>
            </a:r>
            <a:r>
              <a:rPr lang="en-US" sz="1000" dirty="0"/>
              <a:t> yang </a:t>
            </a:r>
            <a:r>
              <a:rPr lang="en-US" sz="1000" dirty="0" err="1"/>
              <a:t>kompleks</a:t>
            </a:r>
            <a:r>
              <a:rPr lang="en-US" sz="1000" dirty="0"/>
              <a:t> </a:t>
            </a:r>
            <a:r>
              <a:rPr lang="en-US" sz="1000" dirty="0" err="1"/>
              <a:t>dari</a:t>
            </a:r>
            <a:r>
              <a:rPr lang="en-US" sz="1000" dirty="0"/>
              <a:t> data </a:t>
            </a:r>
            <a:r>
              <a:rPr lang="en-US" sz="1000" dirty="0" err="1"/>
              <a:t>besar</a:t>
            </a:r>
            <a:r>
              <a:rPr lang="en-US" sz="1000" dirty="0"/>
              <a:t>, machine learning </a:t>
            </a:r>
            <a:r>
              <a:rPr lang="en-US" sz="1000" dirty="0" err="1"/>
              <a:t>memungkinkan</a:t>
            </a:r>
            <a:r>
              <a:rPr lang="en-US" sz="1000" dirty="0"/>
              <a:t> </a:t>
            </a:r>
            <a:r>
              <a:rPr lang="en-US" sz="1000" dirty="0" err="1"/>
              <a:t>organisasi</a:t>
            </a:r>
            <a:r>
              <a:rPr lang="en-US" sz="1000" dirty="0"/>
              <a:t> </a:t>
            </a:r>
            <a:r>
              <a:rPr lang="en-US" sz="1000" dirty="0" err="1"/>
              <a:t>untuk</a:t>
            </a:r>
            <a:r>
              <a:rPr lang="en-US" sz="1000" dirty="0"/>
              <a:t> </a:t>
            </a:r>
            <a:r>
              <a:rPr lang="en-US" sz="1000" dirty="0" err="1"/>
              <a:t>mendapatkan</a:t>
            </a:r>
            <a:r>
              <a:rPr lang="en-US" sz="1000" dirty="0"/>
              <a:t> </a:t>
            </a:r>
            <a:r>
              <a:rPr lang="en-US" sz="1000" dirty="0" err="1"/>
              <a:t>wawasan</a:t>
            </a:r>
            <a:r>
              <a:rPr lang="en-US" sz="1000" dirty="0"/>
              <a:t> </a:t>
            </a:r>
            <a:r>
              <a:rPr lang="en-US" sz="1000" dirty="0" err="1"/>
              <a:t>berharga</a:t>
            </a:r>
            <a:r>
              <a:rPr lang="en-US" sz="1000" dirty="0"/>
              <a:t> yang </a:t>
            </a:r>
            <a:r>
              <a:rPr lang="en-US" sz="1000" dirty="0" err="1"/>
              <a:t>tidak</a:t>
            </a:r>
            <a:r>
              <a:rPr lang="en-US" sz="1000" dirty="0"/>
              <a:t> </a:t>
            </a:r>
            <a:r>
              <a:rPr lang="en-US" sz="1000" dirty="0" err="1"/>
              <a:t>akan</a:t>
            </a:r>
            <a:r>
              <a:rPr lang="en-US" sz="1000" dirty="0"/>
              <a:t> </a:t>
            </a:r>
            <a:r>
              <a:rPr lang="en-US" sz="1000" dirty="0" err="1"/>
              <a:t>terdeteksi</a:t>
            </a:r>
            <a:r>
              <a:rPr lang="en-US" sz="1000" dirty="0"/>
              <a:t> </a:t>
            </a:r>
            <a:r>
              <a:rPr lang="en-US" sz="1000" dirty="0" err="1"/>
              <a:t>melalui</a:t>
            </a:r>
            <a:r>
              <a:rPr lang="en-US" sz="1000" dirty="0"/>
              <a:t> </a:t>
            </a:r>
            <a:r>
              <a:rPr lang="en-US" sz="1000" dirty="0" err="1"/>
              <a:t>metode</a:t>
            </a:r>
            <a:r>
              <a:rPr lang="en-US" sz="1000" dirty="0"/>
              <a:t> </a:t>
            </a:r>
            <a:r>
              <a:rPr lang="en-US" sz="1000" dirty="0" err="1"/>
              <a:t>analisis</a:t>
            </a:r>
            <a:r>
              <a:rPr lang="en-US" sz="1000" dirty="0"/>
              <a:t> </a:t>
            </a:r>
            <a:r>
              <a:rPr lang="en-US" sz="1000" dirty="0" err="1"/>
              <a:t>tradisional</a:t>
            </a:r>
            <a:r>
              <a:rPr lang="en-US" sz="1000" dirty="0"/>
              <a:t>.</a:t>
            </a:r>
          </a:p>
          <a:p>
            <a:pPr marL="228600" lvl="0" indent="-228600" algn="just" rtl="0">
              <a:lnSpc>
                <a:spcPct val="150000"/>
              </a:lnSpc>
              <a:spcBef>
                <a:spcPts val="0"/>
              </a:spcBef>
              <a:spcAft>
                <a:spcPts val="0"/>
              </a:spcAft>
              <a:buSzPct val="100000"/>
              <a:buAutoNum type="arabicPeriod"/>
            </a:pPr>
            <a:r>
              <a:rPr lang="en-US" sz="1000" b="1" dirty="0" err="1"/>
              <a:t>Pengoptimalan</a:t>
            </a:r>
            <a:r>
              <a:rPr lang="en-US" sz="1000" b="1" dirty="0"/>
              <a:t> Proses </a:t>
            </a:r>
            <a:r>
              <a:rPr lang="en-US" sz="1000" b="1" dirty="0" err="1"/>
              <a:t>Bisnis</a:t>
            </a:r>
            <a:r>
              <a:rPr lang="en-US" sz="1000" b="1" dirty="0"/>
              <a:t> : </a:t>
            </a:r>
            <a:r>
              <a:rPr lang="en-US" sz="1000" dirty="0"/>
              <a:t>Dengan </a:t>
            </a:r>
            <a:r>
              <a:rPr lang="en-US" sz="1000" dirty="0" err="1"/>
              <a:t>memanfaatkan</a:t>
            </a:r>
            <a:r>
              <a:rPr lang="en-US" sz="1000" dirty="0"/>
              <a:t> machine learning pada </a:t>
            </a:r>
            <a:r>
              <a:rPr lang="en-US" sz="1000" dirty="0" err="1"/>
              <a:t>bisnis</a:t>
            </a:r>
            <a:r>
              <a:rPr lang="en-US" sz="1000" dirty="0"/>
              <a:t>, dapat </a:t>
            </a:r>
            <a:r>
              <a:rPr lang="en-US" sz="1000" dirty="0" err="1"/>
              <a:t>meningkatkan</a:t>
            </a:r>
            <a:r>
              <a:rPr lang="en-US" sz="1000" dirty="0"/>
              <a:t> </a:t>
            </a:r>
            <a:r>
              <a:rPr lang="en-US" sz="1000" dirty="0" err="1"/>
              <a:t>efisiensi</a:t>
            </a:r>
            <a:r>
              <a:rPr lang="en-US" sz="1000" dirty="0"/>
              <a:t> </a:t>
            </a:r>
            <a:r>
              <a:rPr lang="en-US" sz="1000" dirty="0" err="1"/>
              <a:t>operasional</a:t>
            </a:r>
            <a:r>
              <a:rPr lang="en-US" sz="1000" dirty="0"/>
              <a:t>, </a:t>
            </a:r>
            <a:r>
              <a:rPr lang="en-US" sz="1000" dirty="0" err="1"/>
              <a:t>meningkatkan</a:t>
            </a:r>
            <a:r>
              <a:rPr lang="en-US" sz="1000" dirty="0"/>
              <a:t> </a:t>
            </a:r>
            <a:r>
              <a:rPr lang="en-US" sz="1000" dirty="0" err="1"/>
              <a:t>kualitas</a:t>
            </a:r>
            <a:r>
              <a:rPr lang="en-US" sz="1000" dirty="0"/>
              <a:t> </a:t>
            </a:r>
            <a:r>
              <a:rPr lang="en-US" sz="1000" dirty="0" err="1"/>
              <a:t>produk</a:t>
            </a:r>
            <a:r>
              <a:rPr lang="en-US" sz="1000" dirty="0"/>
              <a:t> atau </a:t>
            </a:r>
            <a:r>
              <a:rPr lang="en-US" sz="1000" dirty="0" err="1"/>
              <a:t>layanan</a:t>
            </a:r>
            <a:r>
              <a:rPr lang="en-US" sz="1000" dirty="0"/>
              <a:t>, dan </a:t>
            </a:r>
            <a:r>
              <a:rPr lang="en-US" sz="1000" dirty="0" err="1"/>
              <a:t>mengidentifikasi</a:t>
            </a:r>
            <a:r>
              <a:rPr lang="en-US" sz="1000" dirty="0"/>
              <a:t> </a:t>
            </a:r>
            <a:r>
              <a:rPr lang="en-US" sz="1000" dirty="0" err="1"/>
              <a:t>peluang</a:t>
            </a:r>
            <a:r>
              <a:rPr lang="en-US" sz="1000" dirty="0"/>
              <a:t> </a:t>
            </a:r>
            <a:r>
              <a:rPr lang="en-US" sz="1000" dirty="0" err="1"/>
              <a:t>untuk</a:t>
            </a:r>
            <a:r>
              <a:rPr lang="en-US" sz="1000" dirty="0"/>
              <a:t> </a:t>
            </a:r>
            <a:r>
              <a:rPr lang="en-US" sz="1000" dirty="0" err="1"/>
              <a:t>inovasi</a:t>
            </a:r>
            <a:r>
              <a:rPr lang="en-US" sz="1000" dirty="0"/>
              <a:t>. </a:t>
            </a:r>
            <a:endParaRPr sz="1000" b="1" dirty="0"/>
          </a:p>
        </p:txBody>
      </p:sp>
      <p:grpSp>
        <p:nvGrpSpPr>
          <p:cNvPr id="1504" name="Google Shape;1504;p29"/>
          <p:cNvGrpSpPr/>
          <p:nvPr/>
        </p:nvGrpSpPr>
        <p:grpSpPr>
          <a:xfrm>
            <a:off x="7606659" y="3581732"/>
            <a:ext cx="1155488" cy="930983"/>
            <a:chOff x="7225068" y="3582212"/>
            <a:chExt cx="1155488" cy="930983"/>
          </a:xfrm>
        </p:grpSpPr>
        <p:grpSp>
          <p:nvGrpSpPr>
            <p:cNvPr id="1505" name="Google Shape;1505;p29"/>
            <p:cNvGrpSpPr/>
            <p:nvPr/>
          </p:nvGrpSpPr>
          <p:grpSpPr>
            <a:xfrm>
              <a:off x="8190795" y="3582212"/>
              <a:ext cx="189761" cy="189761"/>
              <a:chOff x="5448853" y="3419595"/>
              <a:chExt cx="78736" cy="78736"/>
            </a:xfrm>
          </p:grpSpPr>
          <p:sp>
            <p:nvSpPr>
              <p:cNvPr id="1506" name="Google Shape;1506;p29"/>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9"/>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9"/>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9"/>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9"/>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4" name="Google Shape;1514;p29"/>
            <p:cNvSpPr/>
            <p:nvPr/>
          </p:nvSpPr>
          <p:spPr>
            <a:xfrm>
              <a:off x="7225068" y="3624794"/>
              <a:ext cx="890332" cy="888400"/>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29"/>
          <p:cNvGrpSpPr/>
          <p:nvPr/>
        </p:nvGrpSpPr>
        <p:grpSpPr>
          <a:xfrm>
            <a:off x="7576279" y="2546094"/>
            <a:ext cx="1298848" cy="1015848"/>
            <a:chOff x="781983" y="2939892"/>
            <a:chExt cx="1298848" cy="1015848"/>
          </a:xfrm>
        </p:grpSpPr>
        <p:sp>
          <p:nvSpPr>
            <p:cNvPr id="1516" name="Google Shape;1516;p29"/>
            <p:cNvSpPr/>
            <p:nvPr/>
          </p:nvSpPr>
          <p:spPr>
            <a:xfrm>
              <a:off x="786411" y="3238660"/>
              <a:ext cx="998615" cy="71184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9"/>
            <p:cNvSpPr/>
            <p:nvPr/>
          </p:nvSpPr>
          <p:spPr>
            <a:xfrm>
              <a:off x="781983" y="3234151"/>
              <a:ext cx="1008276" cy="72158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9"/>
            <p:cNvSpPr/>
            <p:nvPr/>
          </p:nvSpPr>
          <p:spPr>
            <a:xfrm>
              <a:off x="842445" y="3184880"/>
              <a:ext cx="998615" cy="12035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9"/>
            <p:cNvSpPr/>
            <p:nvPr/>
          </p:nvSpPr>
          <p:spPr>
            <a:xfrm>
              <a:off x="837937" y="3180371"/>
              <a:ext cx="1007632" cy="129295"/>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9"/>
            <p:cNvSpPr/>
            <p:nvPr/>
          </p:nvSpPr>
          <p:spPr>
            <a:xfrm>
              <a:off x="950731" y="3219982"/>
              <a:ext cx="45648" cy="46372"/>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9"/>
            <p:cNvSpPr/>
            <p:nvPr/>
          </p:nvSpPr>
          <p:spPr>
            <a:xfrm>
              <a:off x="1022465" y="3219982"/>
              <a:ext cx="46372" cy="46372"/>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9"/>
            <p:cNvSpPr/>
            <p:nvPr/>
          </p:nvSpPr>
          <p:spPr>
            <a:xfrm>
              <a:off x="879077" y="3219982"/>
              <a:ext cx="46372" cy="46372"/>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9"/>
            <p:cNvSpPr/>
            <p:nvPr/>
          </p:nvSpPr>
          <p:spPr>
            <a:xfrm>
              <a:off x="841721" y="3305160"/>
              <a:ext cx="999340" cy="587061"/>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9"/>
            <p:cNvSpPr/>
            <p:nvPr/>
          </p:nvSpPr>
          <p:spPr>
            <a:xfrm>
              <a:off x="837212" y="3299927"/>
              <a:ext cx="1008356" cy="596802"/>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9"/>
            <p:cNvSpPr/>
            <p:nvPr/>
          </p:nvSpPr>
          <p:spPr>
            <a:xfrm>
              <a:off x="1256989" y="3442589"/>
              <a:ext cx="458571" cy="9017"/>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9"/>
            <p:cNvSpPr/>
            <p:nvPr/>
          </p:nvSpPr>
          <p:spPr>
            <a:xfrm>
              <a:off x="1256989" y="3510538"/>
              <a:ext cx="167375" cy="9741"/>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9"/>
            <p:cNvSpPr/>
            <p:nvPr/>
          </p:nvSpPr>
          <p:spPr>
            <a:xfrm>
              <a:off x="1479518" y="3510538"/>
              <a:ext cx="200947" cy="9741"/>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9"/>
            <p:cNvSpPr/>
            <p:nvPr/>
          </p:nvSpPr>
          <p:spPr>
            <a:xfrm>
              <a:off x="1256989" y="3717365"/>
              <a:ext cx="297314" cy="909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9"/>
            <p:cNvSpPr/>
            <p:nvPr/>
          </p:nvSpPr>
          <p:spPr>
            <a:xfrm>
              <a:off x="1256989" y="3582191"/>
              <a:ext cx="462355" cy="9822"/>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9"/>
            <p:cNvSpPr/>
            <p:nvPr/>
          </p:nvSpPr>
          <p:spPr>
            <a:xfrm>
              <a:off x="1256989" y="3650140"/>
              <a:ext cx="153125" cy="9822"/>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9"/>
            <p:cNvSpPr/>
            <p:nvPr/>
          </p:nvSpPr>
          <p:spPr>
            <a:xfrm>
              <a:off x="1444416" y="3650140"/>
              <a:ext cx="271149" cy="9822"/>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9"/>
            <p:cNvSpPr/>
            <p:nvPr/>
          </p:nvSpPr>
          <p:spPr>
            <a:xfrm>
              <a:off x="912650" y="3420127"/>
              <a:ext cx="298844" cy="298844"/>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9"/>
            <p:cNvSpPr/>
            <p:nvPr/>
          </p:nvSpPr>
          <p:spPr>
            <a:xfrm>
              <a:off x="908141" y="3415699"/>
              <a:ext cx="307780" cy="307780"/>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9"/>
            <p:cNvSpPr/>
            <p:nvPr/>
          </p:nvSpPr>
          <p:spPr>
            <a:xfrm>
              <a:off x="899929" y="3422381"/>
              <a:ext cx="298119" cy="298039"/>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9"/>
            <p:cNvSpPr/>
            <p:nvPr/>
          </p:nvSpPr>
          <p:spPr>
            <a:xfrm>
              <a:off x="895501" y="3417148"/>
              <a:ext cx="307780" cy="307780"/>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9"/>
            <p:cNvSpPr/>
            <p:nvPr/>
          </p:nvSpPr>
          <p:spPr>
            <a:xfrm>
              <a:off x="1098627" y="3444038"/>
              <a:ext cx="74791" cy="74791"/>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9"/>
            <p:cNvSpPr/>
            <p:nvPr/>
          </p:nvSpPr>
          <p:spPr>
            <a:xfrm>
              <a:off x="1094118" y="3438805"/>
              <a:ext cx="83728" cy="84452"/>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9"/>
            <p:cNvSpPr/>
            <p:nvPr/>
          </p:nvSpPr>
          <p:spPr>
            <a:xfrm>
              <a:off x="1539981" y="2967184"/>
              <a:ext cx="514684" cy="46267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9"/>
            <p:cNvSpPr/>
            <p:nvPr/>
          </p:nvSpPr>
          <p:spPr>
            <a:xfrm>
              <a:off x="1560913" y="2962354"/>
              <a:ext cx="472096" cy="472096"/>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9"/>
            <p:cNvSpPr/>
            <p:nvPr/>
          </p:nvSpPr>
          <p:spPr>
            <a:xfrm>
              <a:off x="1555680" y="2944642"/>
              <a:ext cx="525150" cy="463079"/>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9"/>
            <p:cNvSpPr/>
            <p:nvPr/>
          </p:nvSpPr>
          <p:spPr>
            <a:xfrm>
              <a:off x="1581846" y="2939892"/>
              <a:ext cx="472096" cy="472096"/>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9"/>
            <p:cNvSpPr/>
            <p:nvPr/>
          </p:nvSpPr>
          <p:spPr>
            <a:xfrm>
              <a:off x="1655753" y="3061621"/>
              <a:ext cx="306331" cy="193540"/>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9"/>
            <p:cNvSpPr/>
            <p:nvPr/>
          </p:nvSpPr>
          <p:spPr>
            <a:xfrm>
              <a:off x="1650520" y="3057193"/>
              <a:ext cx="315992" cy="202476"/>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9"/>
          <p:cNvGrpSpPr/>
          <p:nvPr/>
        </p:nvGrpSpPr>
        <p:grpSpPr>
          <a:xfrm>
            <a:off x="7484003" y="1619620"/>
            <a:ext cx="1469314" cy="944105"/>
            <a:chOff x="5423018" y="1213448"/>
            <a:chExt cx="1203665" cy="773413"/>
          </a:xfrm>
        </p:grpSpPr>
        <p:sp>
          <p:nvSpPr>
            <p:cNvPr id="1545" name="Google Shape;1545;p29"/>
            <p:cNvSpPr/>
            <p:nvPr/>
          </p:nvSpPr>
          <p:spPr>
            <a:xfrm>
              <a:off x="6505138" y="1371577"/>
              <a:ext cx="121545" cy="121073"/>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9"/>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9"/>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9"/>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9"/>
            <p:cNvSpPr/>
            <p:nvPr/>
          </p:nvSpPr>
          <p:spPr>
            <a:xfrm>
              <a:off x="5442194" y="1567291"/>
              <a:ext cx="33985" cy="33159"/>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5509517" y="1499968"/>
              <a:ext cx="33985" cy="33159"/>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5442194" y="1499968"/>
              <a:ext cx="33985" cy="33159"/>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9"/>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9"/>
            <p:cNvSpPr/>
            <p:nvPr/>
          </p:nvSpPr>
          <p:spPr>
            <a:xfrm>
              <a:off x="5509517" y="1567291"/>
              <a:ext cx="33985" cy="33159"/>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9"/>
            <p:cNvSpPr/>
            <p:nvPr/>
          </p:nvSpPr>
          <p:spPr>
            <a:xfrm>
              <a:off x="6401705" y="1879536"/>
              <a:ext cx="52571" cy="52040"/>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9"/>
            <p:cNvSpPr/>
            <p:nvPr/>
          </p:nvSpPr>
          <p:spPr>
            <a:xfrm>
              <a:off x="5649591" y="1243540"/>
              <a:ext cx="33454" cy="32864"/>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9"/>
            <p:cNvSpPr/>
            <p:nvPr/>
          </p:nvSpPr>
          <p:spPr>
            <a:xfrm>
              <a:off x="5647408" y="1634318"/>
              <a:ext cx="784969" cy="105142"/>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p:nvPr/>
          </p:nvSpPr>
          <p:spPr>
            <a:xfrm>
              <a:off x="5644163" y="1630483"/>
              <a:ext cx="791519" cy="112282"/>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9"/>
            <p:cNvSpPr/>
            <p:nvPr/>
          </p:nvSpPr>
          <p:spPr>
            <a:xfrm>
              <a:off x="5783174" y="1797993"/>
              <a:ext cx="513499"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5779870" y="1794689"/>
              <a:ext cx="520048" cy="67971"/>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5918351" y="1908565"/>
              <a:ext cx="243090" cy="75051"/>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5915106" y="1904730"/>
              <a:ext cx="249640" cy="82131"/>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5656200" y="1614611"/>
              <a:ext cx="784969" cy="105142"/>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5652895" y="1611366"/>
              <a:ext cx="792109" cy="112223"/>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5742698" y="1644172"/>
              <a:ext cx="607608"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29"/>
            <p:cNvSpPr/>
            <p:nvPr/>
          </p:nvSpPr>
          <p:spPr>
            <a:xfrm>
              <a:off x="5788662" y="1775572"/>
              <a:ext cx="520048" cy="67912"/>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9"/>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5953399" y="1795810"/>
              <a:ext cx="27436" cy="27436"/>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06502" y="1795810"/>
              <a:ext cx="27436" cy="27436"/>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63440" y="1795810"/>
              <a:ext cx="27377" cy="27436"/>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118136"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175074" y="1795810"/>
              <a:ext cx="27436" cy="27436"/>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5860882" y="1237521"/>
              <a:ext cx="328467" cy="328998"/>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5857046" y="1234217"/>
              <a:ext cx="335606" cy="335606"/>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5884424" y="1216693"/>
              <a:ext cx="328998" cy="328998"/>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5881179" y="1213448"/>
              <a:ext cx="335547" cy="335547"/>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5975820" y="1391284"/>
              <a:ext cx="146208" cy="73104"/>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5972575" y="1387508"/>
              <a:ext cx="152757" cy="80479"/>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007564" y="1298236"/>
              <a:ext cx="83253" cy="82722"/>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6004318" y="1294401"/>
              <a:ext cx="89802" cy="89861"/>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5927673" y="1888858"/>
              <a:ext cx="242559" cy="75582"/>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5924369" y="1885554"/>
              <a:ext cx="249109" cy="82190"/>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Type Machine Learning</a:t>
            </a:r>
            <a:endParaRPr dirty="0"/>
          </a:p>
        </p:txBody>
      </p:sp>
      <p:sp>
        <p:nvSpPr>
          <p:cNvPr id="1592" name="Google Shape;1592;p30"/>
          <p:cNvSpPr txBox="1">
            <a:spLocks noGrp="1"/>
          </p:cNvSpPr>
          <p:nvPr>
            <p:ph type="subTitle" idx="4"/>
          </p:nvPr>
        </p:nvSpPr>
        <p:spPr>
          <a:xfrm>
            <a:off x="821224" y="1186955"/>
            <a:ext cx="3422500" cy="5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a:t>
            </a:r>
            <a:endParaRPr dirty="0"/>
          </a:p>
        </p:txBody>
      </p:sp>
      <p:sp>
        <p:nvSpPr>
          <p:cNvPr id="1594" name="Google Shape;1594;p30"/>
          <p:cNvSpPr txBox="1">
            <a:spLocks noGrp="1"/>
          </p:cNvSpPr>
          <p:nvPr>
            <p:ph type="subTitle" idx="1"/>
          </p:nvPr>
        </p:nvSpPr>
        <p:spPr>
          <a:xfrm>
            <a:off x="843373" y="1824174"/>
            <a:ext cx="7144023" cy="252557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000" dirty="0"/>
              <a:t>Supervised Learning merupakan jenis pembelajaran mesin (Machine Learning) di mana algoritma belajar dari data yang sudah dilabeli. </a:t>
            </a:r>
            <a:r>
              <a:rPr lang="en-ID" sz="1000" dirty="0"/>
              <a:t>A</a:t>
            </a:r>
            <a:r>
              <a:rPr lang="en" sz="1000" dirty="0"/>
              <a:t>rtinya setiap contoh data masukan (input) dikaitkan dengan label keluaran (output) yang sesuai. Tujuan dari supervised learning adalah untuk menghasilkan model yang dapat memetakan input ke output yang benar. </a:t>
            </a:r>
          </a:p>
          <a:p>
            <a:pPr marL="0" lvl="0" indent="0" algn="just" rtl="0">
              <a:lnSpc>
                <a:spcPct val="150000"/>
              </a:lnSpc>
              <a:spcBef>
                <a:spcPts val="0"/>
              </a:spcBef>
              <a:spcAft>
                <a:spcPts val="0"/>
              </a:spcAft>
              <a:buNone/>
            </a:pPr>
            <a:endParaRPr lang="en" sz="1000" dirty="0"/>
          </a:p>
          <a:p>
            <a:pPr marL="0" lvl="0" indent="0" algn="just" rtl="0">
              <a:lnSpc>
                <a:spcPct val="150000"/>
              </a:lnSpc>
              <a:spcBef>
                <a:spcPts val="0"/>
              </a:spcBef>
              <a:spcAft>
                <a:spcPts val="0"/>
              </a:spcAft>
              <a:buNone/>
            </a:pPr>
            <a:r>
              <a:rPr lang="en" sz="1000" dirty="0"/>
              <a:t>Terdapat beberapa jenis supervised learning diantaranya : </a:t>
            </a:r>
          </a:p>
          <a:p>
            <a:pPr marL="228600" lvl="0" indent="-228600" algn="just" rtl="0">
              <a:lnSpc>
                <a:spcPct val="150000"/>
              </a:lnSpc>
              <a:spcBef>
                <a:spcPts val="0"/>
              </a:spcBef>
              <a:spcAft>
                <a:spcPts val="0"/>
              </a:spcAft>
              <a:buAutoNum type="arabicPeriod"/>
            </a:pPr>
            <a:r>
              <a:rPr lang="en" sz="1000" b="1" dirty="0"/>
              <a:t>Regresi : </a:t>
            </a:r>
            <a:r>
              <a:rPr lang="en" sz="1000" dirty="0"/>
              <a:t>Dalam regresi, tujuannya adalah untuk memprediksi nilai kontinu. </a:t>
            </a:r>
            <a:r>
              <a:rPr lang="en-ID" sz="1000" dirty="0"/>
              <a:t>M</a:t>
            </a:r>
            <a:r>
              <a:rPr lang="en" sz="1000" dirty="0"/>
              <a:t>odel mempelajari hubungan antara variabel input dan variabel output kontinu.</a:t>
            </a:r>
          </a:p>
          <a:p>
            <a:pPr marL="228600" lvl="0" indent="-228600" algn="just" rtl="0">
              <a:lnSpc>
                <a:spcPct val="150000"/>
              </a:lnSpc>
              <a:spcBef>
                <a:spcPts val="0"/>
              </a:spcBef>
              <a:spcAft>
                <a:spcPts val="0"/>
              </a:spcAft>
              <a:buAutoNum type="arabicPeriod"/>
            </a:pPr>
            <a:r>
              <a:rPr lang="en" sz="1000" b="1" dirty="0"/>
              <a:t>Klasifikasi :</a:t>
            </a:r>
            <a:r>
              <a:rPr lang="en" sz="1000" dirty="0"/>
              <a:t> Dalam klasifikasi, tujuannya adalah untuk memprediksi kelas atau label. </a:t>
            </a:r>
            <a:r>
              <a:rPr lang="en-ID" sz="1000" dirty="0"/>
              <a:t>M</a:t>
            </a:r>
            <a:r>
              <a:rPr lang="en" sz="1000" dirty="0"/>
              <a:t>odel mempelajari keputusan dari contoh-contoh yang diberikan untuk memprediksi kelas dari data yang diberikan. </a:t>
            </a:r>
            <a:endParaRPr sz="1000" dirty="0"/>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Environment &amp; Tools For The Project</a:t>
            </a:r>
            <a:endParaRPr dirty="0"/>
          </a:p>
        </p:txBody>
      </p:sp>
      <p:sp>
        <p:nvSpPr>
          <p:cNvPr id="1592" name="Google Shape;1592;p30"/>
          <p:cNvSpPr txBox="1">
            <a:spLocks noGrp="1"/>
          </p:cNvSpPr>
          <p:nvPr>
            <p:ph type="subTitle" idx="4"/>
          </p:nvPr>
        </p:nvSpPr>
        <p:spPr>
          <a:xfrm>
            <a:off x="542671" y="1582979"/>
            <a:ext cx="1498642" cy="4005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Language :  </a:t>
            </a:r>
            <a:endParaRPr sz="1400" dirty="0"/>
          </a:p>
        </p:txBody>
      </p:sp>
      <p:pic>
        <p:nvPicPr>
          <p:cNvPr id="1026" name="Picture 2" descr="Matplotlib - Python Library - Studyopedia">
            <a:extLst>
              <a:ext uri="{FF2B5EF4-FFF2-40B4-BE49-F238E27FC236}">
                <a16:creationId xmlns:a16="http://schemas.microsoft.com/office/drawing/2014/main" id="{D9E56BE8-667B-B60B-BF6B-14DE2A175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39" y="2960353"/>
            <a:ext cx="1608315" cy="893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torial Membuat Barchart dengan SEABORN (Studi Kasus Kemacetan Jakarta)">
            <a:extLst>
              <a:ext uri="{FF2B5EF4-FFF2-40B4-BE49-F238E27FC236}">
                <a16:creationId xmlns:a16="http://schemas.microsoft.com/office/drawing/2014/main" id="{ED8C26ED-48CC-35CB-2C54-0E2BD145A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39" y="4041708"/>
            <a:ext cx="1709933" cy="517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3F2D2E50-C4DD-D659-4653-FAE7A93206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687" y="3000084"/>
            <a:ext cx="1245473" cy="8170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ndas (software) - Wikipedia">
            <a:extLst>
              <a:ext uri="{FF2B5EF4-FFF2-40B4-BE49-F238E27FC236}">
                <a16:creationId xmlns:a16="http://schemas.microsoft.com/office/drawing/2014/main" id="{CA62CE7E-7A6D-17CF-AFEA-33E8FABBCE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0814" y="3952050"/>
            <a:ext cx="1998132" cy="8075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umpy · PyPI">
            <a:extLst>
              <a:ext uri="{FF2B5EF4-FFF2-40B4-BE49-F238E27FC236}">
                <a16:creationId xmlns:a16="http://schemas.microsoft.com/office/drawing/2014/main" id="{78643887-1B18-E07A-EC5C-5A7A14D9A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8393" y="2968820"/>
            <a:ext cx="1732278" cy="8865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T12A01: FUNDAMENTALS OF PYTHON PROGRAMMING (SF) - NTUC LearningHub">
            <a:extLst>
              <a:ext uri="{FF2B5EF4-FFF2-40B4-BE49-F238E27FC236}">
                <a16:creationId xmlns:a16="http://schemas.microsoft.com/office/drawing/2014/main" id="{20FC5FB3-6066-2601-418A-6B76EF6DE5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9614" y="1294026"/>
            <a:ext cx="1637807" cy="9212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talasi Anaconda Di Linux Tanpa User Root – Algostudio Community">
            <a:extLst>
              <a:ext uri="{FF2B5EF4-FFF2-40B4-BE49-F238E27FC236}">
                <a16:creationId xmlns:a16="http://schemas.microsoft.com/office/drawing/2014/main" id="{F4EAC2C6-4702-E836-546D-DFBF281EF1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515" y="1439026"/>
            <a:ext cx="1245473" cy="62134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sual Studio Code launches as a snap">
            <a:extLst>
              <a:ext uri="{FF2B5EF4-FFF2-40B4-BE49-F238E27FC236}">
                <a16:creationId xmlns:a16="http://schemas.microsoft.com/office/drawing/2014/main" id="{635B3991-658C-AC92-1731-FC5F0EB348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7135" y="1392493"/>
            <a:ext cx="1428816" cy="71440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92;p30">
            <a:extLst>
              <a:ext uri="{FF2B5EF4-FFF2-40B4-BE49-F238E27FC236}">
                <a16:creationId xmlns:a16="http://schemas.microsoft.com/office/drawing/2014/main" id="{83AED6C1-0D79-7D17-A50F-492587D48A43}"/>
              </a:ext>
            </a:extLst>
          </p:cNvPr>
          <p:cNvSpPr txBox="1">
            <a:spLocks/>
          </p:cNvSpPr>
          <p:nvPr/>
        </p:nvSpPr>
        <p:spPr>
          <a:xfrm>
            <a:off x="2937166" y="1604298"/>
            <a:ext cx="1905043" cy="3835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Sora"/>
              <a:buNone/>
              <a:defRPr sz="1800" b="1" i="0" u="none" strike="noStrike" cap="none">
                <a:solidFill>
                  <a:schemeClr val="dk1"/>
                </a:solidFill>
                <a:latin typeface="Sora"/>
                <a:ea typeface="Sora"/>
                <a:cs typeface="Sora"/>
                <a:sym typeface="Sora"/>
              </a:defRPr>
            </a:lvl1pPr>
            <a:lvl2pPr marL="914400" marR="0" lvl="1"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marL="0" indent="0" algn="ctr"/>
            <a:r>
              <a:rPr lang="en-ID" sz="1400" dirty="0"/>
              <a:t>Environment : </a:t>
            </a:r>
          </a:p>
        </p:txBody>
      </p:sp>
      <p:sp>
        <p:nvSpPr>
          <p:cNvPr id="7" name="Google Shape;1592;p30">
            <a:extLst>
              <a:ext uri="{FF2B5EF4-FFF2-40B4-BE49-F238E27FC236}">
                <a16:creationId xmlns:a16="http://schemas.microsoft.com/office/drawing/2014/main" id="{36372D55-8294-AEDC-9731-27967E1A905A}"/>
              </a:ext>
            </a:extLst>
          </p:cNvPr>
          <p:cNvSpPr txBox="1">
            <a:spLocks/>
          </p:cNvSpPr>
          <p:nvPr/>
        </p:nvSpPr>
        <p:spPr>
          <a:xfrm>
            <a:off x="3822679" y="2408011"/>
            <a:ext cx="1498642" cy="50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Sora"/>
              <a:buNone/>
              <a:defRPr sz="1800" b="1" i="0" u="none" strike="noStrike" cap="none">
                <a:solidFill>
                  <a:schemeClr val="dk1"/>
                </a:solidFill>
                <a:latin typeface="Sora"/>
                <a:ea typeface="Sora"/>
                <a:cs typeface="Sora"/>
                <a:sym typeface="Sora"/>
              </a:defRPr>
            </a:lvl1pPr>
            <a:lvl2pPr marL="914400" marR="0" lvl="1"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marL="0" indent="0" algn="ctr"/>
            <a:r>
              <a:rPr lang="en-ID" dirty="0"/>
              <a:t>Library : </a:t>
            </a:r>
          </a:p>
        </p:txBody>
      </p:sp>
      <p:sp>
        <p:nvSpPr>
          <p:cNvPr id="8" name="Google Shape;1592;p30">
            <a:extLst>
              <a:ext uri="{FF2B5EF4-FFF2-40B4-BE49-F238E27FC236}">
                <a16:creationId xmlns:a16="http://schemas.microsoft.com/office/drawing/2014/main" id="{288C1261-88BD-ECC2-E42B-9C364A64169B}"/>
              </a:ext>
            </a:extLst>
          </p:cNvPr>
          <p:cNvSpPr txBox="1">
            <a:spLocks/>
          </p:cNvSpPr>
          <p:nvPr/>
        </p:nvSpPr>
        <p:spPr>
          <a:xfrm>
            <a:off x="5612173" y="1629698"/>
            <a:ext cx="1498642" cy="3327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Sora"/>
              <a:buNone/>
              <a:defRPr sz="1800" b="1" i="0" u="none" strike="noStrike" cap="none">
                <a:solidFill>
                  <a:schemeClr val="dk1"/>
                </a:solidFill>
                <a:latin typeface="Sora"/>
                <a:ea typeface="Sora"/>
                <a:cs typeface="Sora"/>
                <a:sym typeface="Sora"/>
              </a:defRPr>
            </a:lvl1pPr>
            <a:lvl2pPr marL="914400" marR="0" lvl="1"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04800" algn="ctr"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marL="0" indent="0" algn="ctr"/>
            <a:r>
              <a:rPr lang="en-ID" sz="1400" dirty="0"/>
              <a:t>Tools : </a:t>
            </a:r>
          </a:p>
        </p:txBody>
      </p:sp>
    </p:spTree>
    <p:extLst>
      <p:ext uri="{BB962C8B-B14F-4D97-AF65-F5344CB8AC3E}">
        <p14:creationId xmlns:p14="http://schemas.microsoft.com/office/powerpoint/2010/main" val="642716164"/>
      </p:ext>
    </p:extLst>
  </p:cSld>
  <p:clrMapOvr>
    <a:masterClrMapping/>
  </p:clrMapOvr>
</p:sld>
</file>

<file path=ppt/theme/theme1.xml><?xml version="1.0" encoding="utf-8"?>
<a:theme xmlns:a="http://schemas.openxmlformats.org/drawingml/2006/main"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TotalTime>
  <Words>2974</Words>
  <Application>Microsoft Office PowerPoint</Application>
  <PresentationFormat>On-screen Show (16:9)</PresentationFormat>
  <Paragraphs>229</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Dosis</vt:lpstr>
      <vt:lpstr>Sora</vt:lpstr>
      <vt:lpstr>Open Sans</vt:lpstr>
      <vt:lpstr>Arial</vt:lpstr>
      <vt:lpstr>Software Engineering Business Plan by Slidesgo</vt:lpstr>
      <vt:lpstr>Predict Clicked Ads Customer Classification by using Machine Learning</vt:lpstr>
      <vt:lpstr>About Me</vt:lpstr>
      <vt:lpstr>Table of contents</vt:lpstr>
      <vt:lpstr>About Project</vt:lpstr>
      <vt:lpstr>Business Problem</vt:lpstr>
      <vt:lpstr>Predict Clicked Ads Customer Classification Using Machine Learning</vt:lpstr>
      <vt:lpstr>Machine Learning</vt:lpstr>
      <vt:lpstr>Type Machine Learning</vt:lpstr>
      <vt:lpstr>Environment &amp; Tools For The Project</vt:lpstr>
      <vt:lpstr>DEMO PROJECT</vt:lpstr>
      <vt:lpstr>Demo Project Timeline</vt:lpstr>
      <vt:lpstr>Univariate Analysis</vt:lpstr>
      <vt:lpstr>Univariate Analysis</vt:lpstr>
      <vt:lpstr>Bivariate Analysis</vt:lpstr>
      <vt:lpstr>Bivariate Analysis</vt:lpstr>
      <vt:lpstr>Bivariate Analysis</vt:lpstr>
      <vt:lpstr>Multivariate Analysis</vt:lpstr>
      <vt:lpstr>Multivariate Analysis</vt:lpstr>
      <vt:lpstr>Multivariate Analysis</vt:lpstr>
      <vt:lpstr>Multivariate Analysis</vt:lpstr>
      <vt:lpstr>Multivariate Analysis</vt:lpstr>
      <vt:lpstr>Data Preprocesing Timeline</vt:lpstr>
      <vt:lpstr>Data Preprocesing</vt:lpstr>
      <vt:lpstr>Modeling Machine Learning</vt:lpstr>
      <vt:lpstr>Modeling Machine Learning</vt:lpstr>
      <vt:lpstr>Modeling Machine Learning</vt:lpstr>
      <vt:lpstr>Modeling Machine Learning</vt:lpstr>
      <vt:lpstr>Business Insight</vt:lpstr>
      <vt:lpstr>Business Insight</vt:lpstr>
      <vt:lpstr>Business Recommendation</vt:lpstr>
      <vt:lpstr>Business Simulation </vt:lpstr>
      <vt:lpstr>Business Simulation</vt:lpstr>
      <vt:lpstr>Business Simulation</vt:lpstr>
      <vt:lpstr>Rp 174.000</vt:lpstr>
      <vt:lpstr>Finalisasi Model</vt:lpstr>
      <vt:lpstr>Saved Model Machine Learning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ammar baasir</cp:lastModifiedBy>
  <cp:revision>37</cp:revision>
  <dcterms:modified xsi:type="dcterms:W3CDTF">2024-04-16T15:05:43Z</dcterms:modified>
</cp:coreProperties>
</file>